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64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97B9DA-056D-4469-BA6E-F7B254500414}" type="datetimeFigureOut">
              <a:rPr lang="en-US" smtClean="0"/>
              <a:t>9/9/2013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2FA020-230A-41F0-8AA8-BA1EB251FE08}" type="slidenum">
              <a:rPr lang="en-US" smtClean="0"/>
              <a:t>‹#›</a:t>
            </a:fld>
            <a:endParaRPr lang="en-US"/>
          </a:p>
        </p:txBody>
      </p:sp>
    </p:spTree>
    <p:extLst>
      <p:ext uri="{BB962C8B-B14F-4D97-AF65-F5344CB8AC3E}">
        <p14:creationId xmlns:p14="http://schemas.microsoft.com/office/powerpoint/2010/main" val="360421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5A274F-10DA-4EB2-BEE0-6ABFA4242A38}"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76515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E772EE-266E-4408-8B9A-686009C8967F}"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4002363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03F3B-0511-4FCC-B96C-3AC377A44150}"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443409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ACA612-DBC3-4294-A742-8AC42746160B}"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812920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730037-1708-416B-921B-0BE75B8B2B80}" type="datetime1">
              <a:rPr lang="en-US" smtClean="0"/>
              <a:t>9/9/2013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222275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0ACD80-0571-4CD6-8592-BDE40B15F613}" type="datetime1">
              <a:rPr lang="en-US" smtClean="0"/>
              <a:t>9/9/2013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2447080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A07C26-23F7-41DF-969A-367548557B23}" type="datetime1">
              <a:rPr lang="en-US" smtClean="0"/>
              <a:t>9/9/2013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56558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A08FAC-4F48-4FA3-9619-1F9C24AE3DB1}"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823695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DD08AA-922E-4A6D-A299-0EF8E37D71BB}" type="datetime1">
              <a:rPr lang="en-US" smtClean="0"/>
              <a:t>9/9/2013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87392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6D9931-5A24-4D15-8F01-E915542A6B42}"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3783101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ECA2E-031F-463B-BE79-6BAA5242DFA0}" type="datetime1">
              <a:rPr lang="en-US" smtClean="0"/>
              <a:t>9/9/2013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B98BC-D807-473A-86E6-90428634C129}" type="slidenum">
              <a:rPr lang="en-US" smtClean="0"/>
              <a:t>‹#›</a:t>
            </a:fld>
            <a:endParaRPr lang="en-US"/>
          </a:p>
        </p:txBody>
      </p:sp>
    </p:spTree>
    <p:extLst>
      <p:ext uri="{BB962C8B-B14F-4D97-AF65-F5344CB8AC3E}">
        <p14:creationId xmlns:p14="http://schemas.microsoft.com/office/powerpoint/2010/main" val="294791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025B5-8235-4A22-AAC5-130372DFDD21}" type="datetime1">
              <a:rPr lang="en-US" smtClean="0"/>
              <a:t>9/9/2013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B98BC-D807-473A-86E6-90428634C129}" type="slidenum">
              <a:rPr lang="en-US" smtClean="0"/>
              <a:t>‹#›</a:t>
            </a:fld>
            <a:endParaRPr lang="en-US"/>
          </a:p>
        </p:txBody>
      </p:sp>
    </p:spTree>
    <p:extLst>
      <p:ext uri="{BB962C8B-B14F-4D97-AF65-F5344CB8AC3E}">
        <p14:creationId xmlns:p14="http://schemas.microsoft.com/office/powerpoint/2010/main" val="3868101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03412"/>
            <a:ext cx="8305800" cy="4893647"/>
          </a:xfrm>
          <a:prstGeom prst="rect">
            <a:avLst/>
          </a:prstGeom>
          <a:noFill/>
        </p:spPr>
        <p:txBody>
          <a:bodyPr wrap="square" rtlCol="0">
            <a:spAutoFit/>
          </a:bodyPr>
          <a:lstStyle/>
          <a:p>
            <a:pPr lvl="0" algn="ctr"/>
            <a:endParaRPr lang="en-US" sz="4800" dirty="0" smtClean="0">
              <a:latin typeface="Bookman Old Style" pitchFamily="18" charset="0"/>
            </a:endParaRPr>
          </a:p>
          <a:p>
            <a:pPr lvl="0" algn="ctr"/>
            <a:r>
              <a:rPr lang="en-US" sz="4800" dirty="0" smtClean="0">
                <a:latin typeface="Bookman Old Style" pitchFamily="18" charset="0"/>
              </a:rPr>
              <a:t>Emergency </a:t>
            </a:r>
            <a:r>
              <a:rPr lang="en-US" sz="4800" dirty="0">
                <a:latin typeface="Bookman Old Style" pitchFamily="18" charset="0"/>
              </a:rPr>
              <a:t>Safety Interventions </a:t>
            </a:r>
            <a:endParaRPr lang="en-US" sz="4800" dirty="0" smtClean="0">
              <a:latin typeface="Bookman Old Style" pitchFamily="18" charset="0"/>
            </a:endParaRPr>
          </a:p>
          <a:p>
            <a:pPr lvl="0" algn="ctr"/>
            <a:endParaRPr lang="en-US" sz="6600" dirty="0" smtClean="0">
              <a:latin typeface="Bookman Old Style" pitchFamily="18" charset="0"/>
            </a:endParaRPr>
          </a:p>
          <a:p>
            <a:pPr lvl="0" algn="ctr"/>
            <a:r>
              <a:rPr lang="en-US" sz="3600" dirty="0" smtClean="0">
                <a:latin typeface="Bookman Old Style" pitchFamily="18" charset="0"/>
              </a:rPr>
              <a:t>“</a:t>
            </a:r>
            <a:r>
              <a:rPr lang="en-US" sz="3600" dirty="0">
                <a:latin typeface="Bookman Old Style" pitchFamily="18" charset="0"/>
              </a:rPr>
              <a:t>What Practitioners </a:t>
            </a:r>
            <a:r>
              <a:rPr lang="en-US" sz="3600" dirty="0" smtClean="0">
                <a:latin typeface="Bookman Old Style" pitchFamily="18" charset="0"/>
              </a:rPr>
              <a:t>Need </a:t>
            </a:r>
            <a:r>
              <a:rPr lang="en-US" sz="3600" dirty="0">
                <a:latin typeface="Bookman Old Style" pitchFamily="18" charset="0"/>
              </a:rPr>
              <a:t>to Know”</a:t>
            </a:r>
          </a:p>
          <a:p>
            <a:pPr algn="ctr"/>
            <a:endParaRPr lang="en-US" sz="6600" dirty="0">
              <a:latin typeface="Bookman Old Style" pitchFamily="18" charset="0"/>
            </a:endParaRPr>
          </a:p>
        </p:txBody>
      </p:sp>
      <p:sp>
        <p:nvSpPr>
          <p:cNvPr id="2" name="Slide Number Placeholder 1"/>
          <p:cNvSpPr>
            <a:spLocks noGrp="1"/>
          </p:cNvSpPr>
          <p:nvPr>
            <p:ph type="sldNum" sz="quarter" idx="12"/>
          </p:nvPr>
        </p:nvSpPr>
        <p:spPr/>
        <p:txBody>
          <a:bodyPr/>
          <a:lstStyle/>
          <a:p>
            <a:fld id="{A19B98BC-D807-473A-86E6-90428634C129}" type="slidenum">
              <a:rPr lang="en-US" smtClean="0"/>
              <a:t>1</a:t>
            </a:fld>
            <a:endParaRPr lang="en-US"/>
          </a:p>
        </p:txBody>
      </p:sp>
    </p:spTree>
    <p:extLst>
      <p:ext uri="{BB962C8B-B14F-4D97-AF65-F5344CB8AC3E}">
        <p14:creationId xmlns:p14="http://schemas.microsoft.com/office/powerpoint/2010/main" val="3070011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10600" cy="6096000"/>
          </a:xfrm>
        </p:spPr>
        <p:txBody>
          <a:bodyPr>
            <a:noAutofit/>
          </a:bodyPr>
          <a:lstStyle/>
          <a:p>
            <a:pPr marL="0" lvl="0" indent="0" algn="ctr">
              <a:buNone/>
            </a:pPr>
            <a:r>
              <a:rPr lang="en-US" sz="2000" b="1" dirty="0">
                <a:latin typeface="Bookman Old Style" pitchFamily="18" charset="0"/>
              </a:rPr>
              <a:t>From Guidelines to Regulations</a:t>
            </a:r>
          </a:p>
          <a:p>
            <a:pPr marL="0" lvl="0" indent="0" algn="ctr">
              <a:buNone/>
            </a:pPr>
            <a:r>
              <a:rPr lang="en-US" sz="2000" b="1" dirty="0">
                <a:latin typeface="Bookman Old Style" pitchFamily="18" charset="0"/>
              </a:rPr>
              <a:t>Kansas State Department of Education Timeline of Emergency Safety Intervention (</a:t>
            </a:r>
            <a:r>
              <a:rPr lang="en-US" sz="2000" b="1" dirty="0" err="1">
                <a:latin typeface="Bookman Old Style" pitchFamily="18" charset="0"/>
              </a:rPr>
              <a:t>ESI</a:t>
            </a:r>
            <a:r>
              <a:rPr lang="en-US" sz="2000" b="1" dirty="0">
                <a:latin typeface="Bookman Old Style" pitchFamily="18" charset="0"/>
              </a:rPr>
              <a:t>) in Kansas: </a:t>
            </a:r>
            <a:endParaRPr lang="en-US" sz="2000" b="1" dirty="0" smtClean="0">
              <a:latin typeface="Bookman Old Style" pitchFamily="18" charset="0"/>
            </a:endParaRPr>
          </a:p>
          <a:p>
            <a:pPr marL="0" lvl="0" indent="0" algn="ctr">
              <a:buNone/>
            </a:pPr>
            <a:endParaRPr lang="en-US" sz="2000" b="1" dirty="0" smtClean="0">
              <a:latin typeface="Bookman Old Style" pitchFamily="18" charset="0"/>
            </a:endParaRPr>
          </a:p>
          <a:p>
            <a:pPr marL="0" lvl="0" indent="0">
              <a:buNone/>
            </a:pPr>
            <a:r>
              <a:rPr lang="en-US" sz="1700" dirty="0" smtClean="0">
                <a:latin typeface="Bookman Old Style" pitchFamily="18" charset="0"/>
              </a:rPr>
              <a:t>2005 </a:t>
            </a:r>
            <a:r>
              <a:rPr lang="en-US" sz="1700" dirty="0">
                <a:latin typeface="Bookman Old Style" pitchFamily="18" charset="0"/>
              </a:rPr>
              <a:t>– Kansas Senate considered bill to regulate </a:t>
            </a:r>
            <a:r>
              <a:rPr lang="en-US" sz="1700" dirty="0" err="1">
                <a:latin typeface="Bookman Old Style" pitchFamily="18" charset="0"/>
              </a:rPr>
              <a:t>ESI</a:t>
            </a:r>
            <a:r>
              <a:rPr lang="en-US" sz="1700" dirty="0">
                <a:latin typeface="Bookman Old Style" pitchFamily="18" charset="0"/>
              </a:rPr>
              <a:t> in schools (2005 SB 241). </a:t>
            </a:r>
          </a:p>
          <a:p>
            <a:pPr marL="0" lvl="0" indent="0">
              <a:buNone/>
            </a:pPr>
            <a:r>
              <a:rPr lang="en-US" sz="1700" dirty="0">
                <a:latin typeface="Bookman Old Style" pitchFamily="18" charset="0"/>
              </a:rPr>
              <a:t>2007 – The Kansas State Board of Education (the Board) passed non-binding guidelines on the use of seclusion and restraint in public schools. </a:t>
            </a:r>
          </a:p>
          <a:p>
            <a:pPr marL="0" lvl="0" indent="0">
              <a:buNone/>
            </a:pPr>
            <a:r>
              <a:rPr lang="en-US" sz="1700" dirty="0">
                <a:latin typeface="Bookman Old Style" pitchFamily="18" charset="0"/>
              </a:rPr>
              <a:t>June 2011 – The Board adopted recommendation to change terminology to “Emergency Safety Interventions (</a:t>
            </a:r>
            <a:r>
              <a:rPr lang="en-US" sz="1700" dirty="0" err="1">
                <a:latin typeface="Bookman Old Style" pitchFamily="18" charset="0"/>
              </a:rPr>
              <a:t>ESI</a:t>
            </a:r>
            <a:r>
              <a:rPr lang="en-US" sz="1700" dirty="0">
                <a:latin typeface="Bookman Old Style" pitchFamily="18" charset="0"/>
              </a:rPr>
              <a:t>)” with seclusion and restraint under its umbrella and broadened reporting to instances of seclusion and restraint for ALL students (Special Education Advisory Council (</a:t>
            </a:r>
            <a:r>
              <a:rPr lang="en-US" sz="1700" dirty="0" err="1">
                <a:latin typeface="Bookman Old Style" pitchFamily="18" charset="0"/>
              </a:rPr>
              <a:t>SEAC</a:t>
            </a:r>
            <a:r>
              <a:rPr lang="en-US" sz="1700" dirty="0">
                <a:latin typeface="Bookman Old Style" pitchFamily="18" charset="0"/>
              </a:rPr>
              <a:t>) recommendation). </a:t>
            </a:r>
          </a:p>
          <a:p>
            <a:pPr marL="0" lvl="0" indent="0">
              <a:buNone/>
            </a:pPr>
            <a:r>
              <a:rPr lang="en-US" sz="1700" dirty="0">
                <a:latin typeface="Bookman Old Style" pitchFamily="18" charset="0"/>
              </a:rPr>
              <a:t>March 2012 – The Board requested recommendations from </a:t>
            </a:r>
            <a:r>
              <a:rPr lang="en-US" sz="1700" dirty="0" err="1">
                <a:latin typeface="Bookman Old Style" pitchFamily="18" charset="0"/>
              </a:rPr>
              <a:t>SEAC</a:t>
            </a:r>
            <a:r>
              <a:rPr lang="en-US" sz="1700" dirty="0">
                <a:latin typeface="Bookman Old Style" pitchFamily="18" charset="0"/>
              </a:rPr>
              <a:t> on potential regulatory action regarding </a:t>
            </a:r>
            <a:r>
              <a:rPr lang="en-US" sz="1700" dirty="0" err="1">
                <a:latin typeface="Bookman Old Style" pitchFamily="18" charset="0"/>
              </a:rPr>
              <a:t>ESI</a:t>
            </a:r>
            <a:r>
              <a:rPr lang="en-US" sz="1700" dirty="0">
                <a:latin typeface="Bookman Old Style" pitchFamily="18" charset="0"/>
              </a:rPr>
              <a:t>. </a:t>
            </a:r>
          </a:p>
          <a:p>
            <a:pPr marL="0" lvl="0" indent="0">
              <a:buNone/>
            </a:pPr>
            <a:r>
              <a:rPr lang="en-US" sz="1700" dirty="0">
                <a:latin typeface="Bookman Old Style" pitchFamily="18" charset="0"/>
              </a:rPr>
              <a:t>May 2012 – The Board unanimously (9-0) approved the recommended </a:t>
            </a:r>
            <a:r>
              <a:rPr lang="en-US" sz="1700" dirty="0" smtClean="0">
                <a:latin typeface="Bookman Old Style" pitchFamily="18" charset="0"/>
              </a:rPr>
              <a:t>regulations</a:t>
            </a:r>
            <a:r>
              <a:rPr lang="en-US" sz="1700" dirty="0">
                <a:latin typeface="Bookman Old Style" pitchFamily="18" charset="0"/>
              </a:rPr>
              <a:t>. </a:t>
            </a:r>
          </a:p>
          <a:p>
            <a:pPr marL="0" lvl="0" indent="0">
              <a:buNone/>
            </a:pPr>
            <a:r>
              <a:rPr lang="en-US" sz="1700" dirty="0">
                <a:latin typeface="Bookman Old Style" pitchFamily="18" charset="0"/>
              </a:rPr>
              <a:t>February 12, 2013 – Public hearing on the proposed regulations. </a:t>
            </a:r>
          </a:p>
          <a:p>
            <a:pPr marL="0" lvl="0" indent="0">
              <a:buNone/>
            </a:pPr>
            <a:r>
              <a:rPr lang="en-US" sz="1700" dirty="0">
                <a:latin typeface="Bookman Old Style" pitchFamily="18" charset="0"/>
              </a:rPr>
              <a:t>February 13, 2013 – The Board voted (9-1) to approve the final regulations. </a:t>
            </a:r>
          </a:p>
          <a:p>
            <a:pPr marL="0" lvl="0" indent="0">
              <a:buNone/>
            </a:pPr>
            <a:r>
              <a:rPr lang="en-US" sz="1700" dirty="0">
                <a:latin typeface="Bookman Old Style" pitchFamily="18" charset="0"/>
              </a:rPr>
              <a:t>April 19, 2013 – Regulations went into effect. </a:t>
            </a:r>
          </a:p>
          <a:p>
            <a:pPr marL="0" indent="0">
              <a:buNone/>
            </a:pPr>
            <a:r>
              <a:rPr lang="en-US" sz="1700" dirty="0">
                <a:latin typeface="Bookman Old Style" pitchFamily="18" charset="0"/>
              </a:rPr>
              <a:t> </a:t>
            </a:r>
          </a:p>
          <a:p>
            <a:pPr marL="0" indent="0">
              <a:buNone/>
            </a:pPr>
            <a:endParaRPr lang="en-US" sz="1600" dirty="0">
              <a:latin typeface="Bookman Old Style" pitchFamily="18" charset="0"/>
            </a:endParaRPr>
          </a:p>
        </p:txBody>
      </p:sp>
      <p:sp>
        <p:nvSpPr>
          <p:cNvPr id="2" name="Slide Number Placeholder 1"/>
          <p:cNvSpPr>
            <a:spLocks noGrp="1"/>
          </p:cNvSpPr>
          <p:nvPr>
            <p:ph type="sldNum" sz="quarter" idx="12"/>
          </p:nvPr>
        </p:nvSpPr>
        <p:spPr/>
        <p:txBody>
          <a:bodyPr/>
          <a:lstStyle/>
          <a:p>
            <a:fld id="{A19B98BC-D807-473A-86E6-90428634C129}" type="slidenum">
              <a:rPr lang="en-US" smtClean="0"/>
              <a:t>2</a:t>
            </a:fld>
            <a:endParaRPr lang="en-US"/>
          </a:p>
        </p:txBody>
      </p:sp>
    </p:spTree>
    <p:extLst>
      <p:ext uri="{BB962C8B-B14F-4D97-AF65-F5344CB8AC3E}">
        <p14:creationId xmlns:p14="http://schemas.microsoft.com/office/powerpoint/2010/main" val="2504504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5824"/>
            <a:ext cx="8458200" cy="5943600"/>
          </a:xfrm>
        </p:spPr>
        <p:txBody>
          <a:bodyPr>
            <a:normAutofit fontScale="32500" lnSpcReduction="20000"/>
          </a:bodyPr>
          <a:lstStyle/>
          <a:p>
            <a:pPr marL="0" lvl="0" indent="0" algn="ctr">
              <a:buNone/>
            </a:pPr>
            <a:r>
              <a:rPr lang="en-US" sz="4500" b="1" dirty="0">
                <a:latin typeface="Bookman Old Style" pitchFamily="18" charset="0"/>
              </a:rPr>
              <a:t>Process led by </a:t>
            </a:r>
            <a:r>
              <a:rPr lang="en-US" sz="4500" b="1" dirty="0" err="1">
                <a:latin typeface="Bookman Old Style" pitchFamily="18" charset="0"/>
              </a:rPr>
              <a:t>SEAC</a:t>
            </a:r>
            <a:r>
              <a:rPr lang="en-US" sz="4500" b="1" dirty="0">
                <a:latin typeface="Bookman Old Style" pitchFamily="18" charset="0"/>
              </a:rPr>
              <a:t> March 2012 to May 2012 </a:t>
            </a:r>
          </a:p>
          <a:p>
            <a:pPr marL="0" indent="0">
              <a:buNone/>
            </a:pPr>
            <a:endParaRPr lang="en-US" sz="3500" dirty="0" smtClean="0">
              <a:latin typeface="Bookman Old Style" pitchFamily="18" charset="0"/>
            </a:endParaRPr>
          </a:p>
          <a:p>
            <a:pPr marL="0" indent="0">
              <a:buNone/>
            </a:pPr>
            <a:r>
              <a:rPr lang="en-US" sz="4300" dirty="0" smtClean="0">
                <a:latin typeface="Bookman Old Style" pitchFamily="18" charset="0"/>
              </a:rPr>
              <a:t>3/14 </a:t>
            </a:r>
            <a:r>
              <a:rPr lang="en-US" sz="4300" dirty="0">
                <a:latin typeface="Bookman Old Style" pitchFamily="18" charset="0"/>
              </a:rPr>
              <a:t>– The Board requests recommendation from </a:t>
            </a:r>
            <a:r>
              <a:rPr lang="en-US" sz="4300" dirty="0" err="1">
                <a:latin typeface="Bookman Old Style" pitchFamily="18" charset="0"/>
              </a:rPr>
              <a:t>SEAC</a:t>
            </a:r>
            <a:r>
              <a:rPr lang="en-US" sz="4300" dirty="0">
                <a:latin typeface="Bookman Old Style" pitchFamily="18" charset="0"/>
              </a:rPr>
              <a:t> </a:t>
            </a:r>
          </a:p>
          <a:p>
            <a:pPr marL="0" indent="0">
              <a:buNone/>
            </a:pPr>
            <a:r>
              <a:rPr lang="en-US" sz="4300" dirty="0">
                <a:latin typeface="Bookman Old Style" pitchFamily="18" charset="0"/>
              </a:rPr>
              <a:t>3/16 – Dr. Ann Matthews, chair of </a:t>
            </a:r>
            <a:r>
              <a:rPr lang="en-US" sz="4300" dirty="0" err="1">
                <a:latin typeface="Bookman Old Style" pitchFamily="18" charset="0"/>
              </a:rPr>
              <a:t>SEAC</a:t>
            </a:r>
            <a:r>
              <a:rPr lang="en-US" sz="4300" dirty="0">
                <a:latin typeface="Bookman Old Style" pitchFamily="18" charset="0"/>
              </a:rPr>
              <a:t>, meets with Kansas State </a:t>
            </a:r>
            <a:r>
              <a:rPr lang="en-US" sz="4300" dirty="0" smtClean="0">
                <a:latin typeface="Bookman Old Style" pitchFamily="18" charset="0"/>
              </a:rPr>
              <a:t>Dept. Education </a:t>
            </a:r>
            <a:r>
              <a:rPr lang="en-US" sz="4300" dirty="0">
                <a:latin typeface="Bookman Old Style" pitchFamily="18" charset="0"/>
              </a:rPr>
              <a:t>(KSDE) </a:t>
            </a:r>
            <a:r>
              <a:rPr lang="en-US" sz="4300" dirty="0" smtClean="0">
                <a:latin typeface="Bookman Old Style" pitchFamily="18" charset="0"/>
              </a:rPr>
              <a:t>staff </a:t>
            </a:r>
            <a:r>
              <a:rPr lang="en-US" sz="4300" dirty="0">
                <a:latin typeface="Bookman Old Style" pitchFamily="18" charset="0"/>
              </a:rPr>
              <a:t>to lay groundwork for how to proceed </a:t>
            </a:r>
          </a:p>
          <a:p>
            <a:pPr marL="0" indent="0">
              <a:buNone/>
            </a:pPr>
            <a:r>
              <a:rPr lang="en-US" sz="4300" dirty="0">
                <a:latin typeface="Bookman Old Style" pitchFamily="18" charset="0"/>
              </a:rPr>
              <a:t>3/19 – Meeting with </a:t>
            </a:r>
            <a:r>
              <a:rPr lang="en-US" sz="4300" dirty="0" err="1">
                <a:latin typeface="Bookman Old Style" pitchFamily="18" charset="0"/>
              </a:rPr>
              <a:t>TASN</a:t>
            </a:r>
            <a:r>
              <a:rPr lang="en-US" sz="4300" dirty="0">
                <a:latin typeface="Bookman Old Style" pitchFamily="18" charset="0"/>
              </a:rPr>
              <a:t> providers who provide technical assistance in and for behaviors </a:t>
            </a:r>
          </a:p>
          <a:p>
            <a:pPr marL="0" indent="0">
              <a:buNone/>
            </a:pPr>
            <a:r>
              <a:rPr lang="en-US" sz="4300" dirty="0">
                <a:latin typeface="Bookman Old Style" pitchFamily="18" charset="0"/>
              </a:rPr>
              <a:t>3/22 – Meeting with Kansas Parents Information Regional Center (</a:t>
            </a:r>
            <a:r>
              <a:rPr lang="en-US" sz="4300" dirty="0" err="1">
                <a:latin typeface="Bookman Old Style" pitchFamily="18" charset="0"/>
              </a:rPr>
              <a:t>KPIRC</a:t>
            </a:r>
            <a:r>
              <a:rPr lang="en-US" sz="4300" dirty="0">
                <a:latin typeface="Bookman Old Style" pitchFamily="18" charset="0"/>
              </a:rPr>
              <a:t>) who work primarily </a:t>
            </a:r>
            <a:r>
              <a:rPr lang="en-US" sz="4300" dirty="0" smtClean="0">
                <a:latin typeface="Bookman Old Style" pitchFamily="18" charset="0"/>
              </a:rPr>
              <a:t>with </a:t>
            </a:r>
            <a:r>
              <a:rPr lang="en-US" sz="4300" dirty="0">
                <a:latin typeface="Bookman Old Style" pitchFamily="18" charset="0"/>
              </a:rPr>
              <a:t>parents of students who are not identified or receiving special educations services </a:t>
            </a:r>
          </a:p>
          <a:p>
            <a:pPr marL="0" indent="0">
              <a:buNone/>
            </a:pPr>
            <a:r>
              <a:rPr lang="en-US" sz="4300" dirty="0">
                <a:latin typeface="Bookman Old Style" pitchFamily="18" charset="0"/>
              </a:rPr>
              <a:t>3/23 – Meeting with the Disability Rights Center (DRC) and Families Together </a:t>
            </a:r>
          </a:p>
          <a:p>
            <a:pPr marL="0" indent="0">
              <a:buNone/>
            </a:pPr>
            <a:r>
              <a:rPr lang="en-US" sz="4300" dirty="0">
                <a:latin typeface="Bookman Old Style" pitchFamily="18" charset="0"/>
              </a:rPr>
              <a:t>3/23 – Meeting with Kansas Association of School Boards (KASB) and United School </a:t>
            </a:r>
            <a:r>
              <a:rPr lang="en-US" sz="4300" dirty="0" smtClean="0">
                <a:latin typeface="Bookman Old Style" pitchFamily="18" charset="0"/>
              </a:rPr>
              <a:t>Administrators </a:t>
            </a:r>
            <a:r>
              <a:rPr lang="en-US" sz="4300" dirty="0">
                <a:latin typeface="Bookman Old Style" pitchFamily="18" charset="0"/>
              </a:rPr>
              <a:t>(USA) of Kansas </a:t>
            </a:r>
          </a:p>
          <a:p>
            <a:pPr marL="0" indent="0">
              <a:buNone/>
            </a:pPr>
            <a:r>
              <a:rPr lang="en-US" sz="4300" dirty="0">
                <a:latin typeface="Bookman Old Style" pitchFamily="18" charset="0"/>
              </a:rPr>
              <a:t>3/26 – Meeting with Project STAY, a contracted provider for technical assistance on behavior </a:t>
            </a:r>
          </a:p>
          <a:p>
            <a:pPr marL="0" indent="0">
              <a:buNone/>
            </a:pPr>
            <a:r>
              <a:rPr lang="en-US" sz="4300" dirty="0">
                <a:latin typeface="Bookman Old Style" pitchFamily="18" charset="0"/>
              </a:rPr>
              <a:t>3/27 – </a:t>
            </a:r>
            <a:r>
              <a:rPr lang="en-US" sz="4300" dirty="0" err="1">
                <a:latin typeface="Bookman Old Style" pitchFamily="18" charset="0"/>
              </a:rPr>
              <a:t>SEAC</a:t>
            </a:r>
            <a:r>
              <a:rPr lang="en-US" sz="4300" dirty="0">
                <a:latin typeface="Bookman Old Style" pitchFamily="18" charset="0"/>
              </a:rPr>
              <a:t> meeting via conference call to establish a roadmap leading to the </a:t>
            </a:r>
            <a:r>
              <a:rPr lang="en-US" sz="4300" dirty="0" err="1">
                <a:latin typeface="Bookman Old Style" pitchFamily="18" charset="0"/>
              </a:rPr>
              <a:t>SEAC</a:t>
            </a:r>
            <a:r>
              <a:rPr lang="en-US" sz="4300" dirty="0">
                <a:latin typeface="Bookman Old Style" pitchFamily="18" charset="0"/>
              </a:rPr>
              <a:t> meeting on 4/10 </a:t>
            </a:r>
          </a:p>
          <a:p>
            <a:pPr marL="0" indent="0">
              <a:buNone/>
            </a:pPr>
            <a:r>
              <a:rPr lang="en-US" sz="4300" dirty="0">
                <a:latin typeface="Bookman Old Style" pitchFamily="18" charset="0"/>
              </a:rPr>
              <a:t>3/27 – Meeting with a parent in Wichita, who provided testimony on the use of </a:t>
            </a:r>
            <a:r>
              <a:rPr lang="en-US" sz="4300" dirty="0" err="1">
                <a:latin typeface="Bookman Old Style" pitchFamily="18" charset="0"/>
              </a:rPr>
              <a:t>ESIs</a:t>
            </a:r>
            <a:r>
              <a:rPr lang="en-US" sz="4300" dirty="0">
                <a:latin typeface="Bookman Old Style" pitchFamily="18" charset="0"/>
              </a:rPr>
              <a:t> with his son </a:t>
            </a:r>
          </a:p>
          <a:p>
            <a:pPr marL="0" indent="0">
              <a:buNone/>
            </a:pPr>
            <a:r>
              <a:rPr lang="en-US" sz="4300" dirty="0">
                <a:latin typeface="Bookman Old Style" pitchFamily="18" charset="0"/>
              </a:rPr>
              <a:t>3/28 – Follow up meeting with Families Together and </a:t>
            </a:r>
            <a:r>
              <a:rPr lang="en-US" sz="4300" dirty="0" err="1">
                <a:latin typeface="Bookman Old Style" pitchFamily="18" charset="0"/>
              </a:rPr>
              <a:t>KPIRC</a:t>
            </a:r>
            <a:r>
              <a:rPr lang="en-US" sz="4300" dirty="0">
                <a:latin typeface="Bookman Old Style" pitchFamily="18" charset="0"/>
              </a:rPr>
              <a:t> </a:t>
            </a:r>
          </a:p>
          <a:p>
            <a:pPr marL="0" indent="0">
              <a:buNone/>
            </a:pPr>
            <a:r>
              <a:rPr lang="en-US" sz="4300" dirty="0">
                <a:latin typeface="Bookman Old Style" pitchFamily="18" charset="0"/>
              </a:rPr>
              <a:t>3/30 – Teleconference with members of the Kansas Association of Special Education Administrators (</a:t>
            </a:r>
            <a:r>
              <a:rPr lang="en-US" sz="4300" dirty="0" err="1">
                <a:latin typeface="Bookman Old Style" pitchFamily="18" charset="0"/>
              </a:rPr>
              <a:t>KASEA</a:t>
            </a:r>
            <a:r>
              <a:rPr lang="en-US" sz="4300" dirty="0">
                <a:latin typeface="Bookman Old Style" pitchFamily="18" charset="0"/>
              </a:rPr>
              <a:t>) </a:t>
            </a:r>
          </a:p>
          <a:p>
            <a:pPr marL="0" indent="0">
              <a:buNone/>
            </a:pPr>
            <a:r>
              <a:rPr lang="en-US" sz="4300" dirty="0">
                <a:latin typeface="Bookman Old Style" pitchFamily="18" charset="0"/>
              </a:rPr>
              <a:t>4/ 9 – Follow-up meeting with DRC </a:t>
            </a:r>
          </a:p>
          <a:p>
            <a:pPr marL="0" indent="0">
              <a:buNone/>
            </a:pPr>
            <a:r>
              <a:rPr lang="en-US" sz="4300" dirty="0">
                <a:latin typeface="Bookman Old Style" pitchFamily="18" charset="0"/>
              </a:rPr>
              <a:t>/10 – Meeting of </a:t>
            </a:r>
            <a:r>
              <a:rPr lang="en-US" sz="4300" dirty="0" err="1">
                <a:latin typeface="Bookman Old Style" pitchFamily="18" charset="0"/>
              </a:rPr>
              <a:t>SEAC</a:t>
            </a:r>
            <a:r>
              <a:rPr lang="en-US" sz="4300" dirty="0">
                <a:latin typeface="Bookman Old Style" pitchFamily="18" charset="0"/>
              </a:rPr>
              <a:t> </a:t>
            </a:r>
          </a:p>
          <a:p>
            <a:pPr marL="0" indent="0">
              <a:buNone/>
            </a:pPr>
            <a:r>
              <a:rPr lang="en-US" sz="4300" dirty="0">
                <a:latin typeface="Bookman Old Style" pitchFamily="18" charset="0"/>
              </a:rPr>
              <a:t>4/13 – Conference call with Families Together </a:t>
            </a:r>
          </a:p>
          <a:p>
            <a:pPr marL="0" indent="0">
              <a:buNone/>
            </a:pPr>
            <a:r>
              <a:rPr lang="en-US" sz="4300" dirty="0">
                <a:latin typeface="Bookman Old Style" pitchFamily="18" charset="0"/>
              </a:rPr>
              <a:t>4/13 – Follow up meeting with DRC and Families Together </a:t>
            </a:r>
          </a:p>
          <a:p>
            <a:pPr marL="0" indent="0">
              <a:buNone/>
            </a:pPr>
            <a:r>
              <a:rPr lang="en-US" sz="4300" dirty="0">
                <a:latin typeface="Bookman Old Style" pitchFamily="18" charset="0"/>
              </a:rPr>
              <a:t>4/17 – Presentation of </a:t>
            </a:r>
            <a:r>
              <a:rPr lang="en-US" sz="4300" dirty="0" err="1">
                <a:latin typeface="Bookman Old Style" pitchFamily="18" charset="0"/>
              </a:rPr>
              <a:t>SEAC</a:t>
            </a:r>
            <a:r>
              <a:rPr lang="en-US" sz="4300" dirty="0">
                <a:latin typeface="Bookman Old Style" pitchFamily="18" charset="0"/>
              </a:rPr>
              <a:t> recommendations to the Board; the Board tasked KSDE staff to develop proposed regulations for consideration at May meeting of the Board </a:t>
            </a:r>
          </a:p>
          <a:p>
            <a:pPr marL="0" indent="0">
              <a:buNone/>
            </a:pPr>
            <a:r>
              <a:rPr lang="en-US" sz="4300" dirty="0">
                <a:latin typeface="Bookman Old Style" pitchFamily="18" charset="0"/>
              </a:rPr>
              <a:t>4/30 – Meeting with DRC </a:t>
            </a:r>
          </a:p>
          <a:p>
            <a:pPr marL="0" indent="0">
              <a:buNone/>
            </a:pPr>
            <a:r>
              <a:rPr lang="en-US" sz="4300" dirty="0">
                <a:latin typeface="Bookman Old Style" pitchFamily="18" charset="0"/>
              </a:rPr>
              <a:t>4/30 – Phone conference with Families Together </a:t>
            </a:r>
          </a:p>
          <a:p>
            <a:pPr marL="0" indent="0">
              <a:buNone/>
            </a:pPr>
            <a:r>
              <a:rPr lang="en-US" sz="4300" dirty="0">
                <a:latin typeface="Bookman Old Style" pitchFamily="18" charset="0"/>
              </a:rPr>
              <a:t>5/9 – Presentation of KSDE recommendations for proposed regulations on the use of </a:t>
            </a:r>
            <a:r>
              <a:rPr lang="en-US" sz="4300" dirty="0" err="1">
                <a:latin typeface="Bookman Old Style" pitchFamily="18" charset="0"/>
              </a:rPr>
              <a:t>ESI</a:t>
            </a:r>
            <a:r>
              <a:rPr lang="en-US" sz="4300" dirty="0">
                <a:latin typeface="Bookman Old Style" pitchFamily="18" charset="0"/>
              </a:rPr>
              <a:t> </a:t>
            </a:r>
          </a:p>
          <a:p>
            <a:pPr marL="0" indent="0">
              <a:buNone/>
            </a:pPr>
            <a:r>
              <a:rPr lang="en-US" sz="3500" dirty="0">
                <a:latin typeface="Bookman Old Style" pitchFamily="18" charset="0"/>
              </a:rPr>
              <a:t> </a:t>
            </a:r>
          </a:p>
          <a:p>
            <a:pPr marL="0" indent="0">
              <a:buNone/>
            </a:pPr>
            <a:endParaRPr lang="en-US" dirty="0">
              <a:latin typeface="Bookman Old Style" pitchFamily="18" charset="0"/>
            </a:endParaRPr>
          </a:p>
        </p:txBody>
      </p:sp>
      <p:sp>
        <p:nvSpPr>
          <p:cNvPr id="2" name="Slide Number Placeholder 1"/>
          <p:cNvSpPr>
            <a:spLocks noGrp="1"/>
          </p:cNvSpPr>
          <p:nvPr>
            <p:ph type="sldNum" sz="quarter" idx="12"/>
          </p:nvPr>
        </p:nvSpPr>
        <p:spPr/>
        <p:txBody>
          <a:bodyPr/>
          <a:lstStyle/>
          <a:p>
            <a:fld id="{A19B98BC-D807-473A-86E6-90428634C129}" type="slidenum">
              <a:rPr lang="en-US" smtClean="0"/>
              <a:t>3</a:t>
            </a:fld>
            <a:endParaRPr lang="en-US"/>
          </a:p>
        </p:txBody>
      </p:sp>
    </p:spTree>
    <p:extLst>
      <p:ext uri="{BB962C8B-B14F-4D97-AF65-F5344CB8AC3E}">
        <p14:creationId xmlns:p14="http://schemas.microsoft.com/office/powerpoint/2010/main" val="2819004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marL="0" lvl="0" indent="0" algn="ctr">
              <a:buNone/>
            </a:pPr>
            <a:r>
              <a:rPr lang="en-US" b="1" dirty="0" err="1">
                <a:latin typeface="Bookman Old Style" pitchFamily="18" charset="0"/>
              </a:rPr>
              <a:t>SEAC</a:t>
            </a:r>
            <a:r>
              <a:rPr lang="en-US" b="1" dirty="0">
                <a:latin typeface="Bookman Old Style" pitchFamily="18" charset="0"/>
              </a:rPr>
              <a:t> Recommendations to the Kansas State Board of Education (April 2012) </a:t>
            </a:r>
            <a:endParaRPr lang="en-US" b="1" dirty="0" smtClean="0">
              <a:latin typeface="Bookman Old Style" pitchFamily="18" charset="0"/>
            </a:endParaRPr>
          </a:p>
          <a:p>
            <a:pPr marL="0" lvl="0" indent="0" algn="ctr">
              <a:buNone/>
            </a:pPr>
            <a:endParaRPr lang="en-US" sz="2400" b="1" dirty="0">
              <a:latin typeface="Bookman Old Style" pitchFamily="18" charset="0"/>
            </a:endParaRPr>
          </a:p>
          <a:p>
            <a:pPr marL="0" lvl="0" indent="0" algn="ctr">
              <a:buNone/>
            </a:pPr>
            <a:endParaRPr lang="en-US" sz="2400" b="1" dirty="0" smtClean="0">
              <a:latin typeface="Bookman Old Style" pitchFamily="18" charset="0"/>
            </a:endParaRPr>
          </a:p>
          <a:p>
            <a:pPr marL="0" lvl="0" indent="0" algn="ctr">
              <a:buNone/>
            </a:pPr>
            <a:endParaRPr lang="en-US" sz="2400" b="1" dirty="0">
              <a:latin typeface="Bookman Old Style" pitchFamily="18" charset="0"/>
            </a:endParaRPr>
          </a:p>
          <a:p>
            <a:pPr marL="514350" lvl="0" indent="-514350">
              <a:buAutoNum type="arabicPeriod"/>
            </a:pPr>
            <a:r>
              <a:rPr lang="en-US" sz="2400" dirty="0" smtClean="0">
                <a:latin typeface="Bookman Old Style" pitchFamily="18" charset="0"/>
              </a:rPr>
              <a:t>Regulations </a:t>
            </a:r>
            <a:r>
              <a:rPr lang="en-US" sz="2400" dirty="0">
                <a:latin typeface="Bookman Old Style" pitchFamily="18" charset="0"/>
              </a:rPr>
              <a:t>are necessary. </a:t>
            </a:r>
            <a:endParaRPr lang="en-US" sz="2400" dirty="0" smtClean="0">
              <a:latin typeface="Bookman Old Style" pitchFamily="18" charset="0"/>
            </a:endParaRPr>
          </a:p>
          <a:p>
            <a:pPr marL="514350" lvl="0" indent="-514350">
              <a:buAutoNum type="arabicPeriod"/>
            </a:pPr>
            <a:r>
              <a:rPr lang="en-US" sz="2400" dirty="0" smtClean="0">
                <a:latin typeface="Bookman Old Style" pitchFamily="18" charset="0"/>
              </a:rPr>
              <a:t>Any </a:t>
            </a:r>
            <a:r>
              <a:rPr lang="en-US" sz="2400" dirty="0">
                <a:latin typeface="Bookman Old Style" pitchFamily="18" charset="0"/>
              </a:rPr>
              <a:t>regulations on the use of </a:t>
            </a:r>
            <a:r>
              <a:rPr lang="en-US" sz="2400" dirty="0" err="1">
                <a:latin typeface="Bookman Old Style" pitchFamily="18" charset="0"/>
              </a:rPr>
              <a:t>ESI</a:t>
            </a:r>
            <a:r>
              <a:rPr lang="en-US" sz="2400" dirty="0">
                <a:latin typeface="Bookman Old Style" pitchFamily="18" charset="0"/>
              </a:rPr>
              <a:t> should be for all students. </a:t>
            </a:r>
          </a:p>
          <a:p>
            <a:endParaRPr lang="en-US" dirty="0">
              <a:latin typeface="Bookman Old Style" pitchFamily="18" charset="0"/>
            </a:endParaRPr>
          </a:p>
        </p:txBody>
      </p:sp>
      <p:sp>
        <p:nvSpPr>
          <p:cNvPr id="2" name="Slide Number Placeholder 1"/>
          <p:cNvSpPr>
            <a:spLocks noGrp="1"/>
          </p:cNvSpPr>
          <p:nvPr>
            <p:ph type="sldNum" sz="quarter" idx="12"/>
          </p:nvPr>
        </p:nvSpPr>
        <p:spPr/>
        <p:txBody>
          <a:bodyPr/>
          <a:lstStyle/>
          <a:p>
            <a:fld id="{A19B98BC-D807-473A-86E6-90428634C129}" type="slidenum">
              <a:rPr lang="en-US" smtClean="0"/>
              <a:t>4</a:t>
            </a:fld>
            <a:endParaRPr lang="en-US"/>
          </a:p>
        </p:txBody>
      </p:sp>
    </p:spTree>
    <p:extLst>
      <p:ext uri="{BB962C8B-B14F-4D97-AF65-F5344CB8AC3E}">
        <p14:creationId xmlns:p14="http://schemas.microsoft.com/office/powerpoint/2010/main" val="3370560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Bookman Old Style" pitchFamily="18" charset="0"/>
              </a:rPr>
              <a:t>Today’s Presentation Objectives </a:t>
            </a:r>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en-US" sz="2600" dirty="0" smtClean="0">
                <a:latin typeface="Bookman Old Style" pitchFamily="18" charset="0"/>
              </a:rPr>
              <a:t>To </a:t>
            </a:r>
            <a:r>
              <a:rPr lang="en-US" sz="2600" dirty="0">
                <a:latin typeface="Bookman Old Style" pitchFamily="18" charset="0"/>
              </a:rPr>
              <a:t>define Emergency Safety Interventions – </a:t>
            </a:r>
            <a:r>
              <a:rPr lang="en-US" sz="2600" dirty="0" smtClean="0">
                <a:latin typeface="Bookman Old Style" pitchFamily="18" charset="0"/>
              </a:rPr>
              <a:t>             seclusion and </a:t>
            </a:r>
            <a:r>
              <a:rPr lang="en-US" sz="2600" dirty="0">
                <a:latin typeface="Bookman Old Style" pitchFamily="18" charset="0"/>
              </a:rPr>
              <a:t>restraint. </a:t>
            </a:r>
            <a:endParaRPr lang="en-US" sz="2600" dirty="0" smtClean="0">
              <a:latin typeface="Bookman Old Style" pitchFamily="18" charset="0"/>
            </a:endParaRPr>
          </a:p>
          <a:p>
            <a:pPr marL="514350" lvl="0" indent="-514350">
              <a:buFont typeface="+mj-lt"/>
              <a:buAutoNum type="arabicPeriod"/>
            </a:pPr>
            <a:endParaRPr lang="en-US" sz="2600" dirty="0">
              <a:latin typeface="Bookman Old Style" pitchFamily="18" charset="0"/>
            </a:endParaRPr>
          </a:p>
          <a:p>
            <a:pPr marL="514350" lvl="0" indent="-514350">
              <a:buFont typeface="+mj-lt"/>
              <a:buAutoNum type="arabicPeriod"/>
            </a:pPr>
            <a:r>
              <a:rPr lang="en-US" sz="2600" dirty="0" smtClean="0">
                <a:latin typeface="Bookman Old Style" pitchFamily="18" charset="0"/>
              </a:rPr>
              <a:t>To </a:t>
            </a:r>
            <a:r>
              <a:rPr lang="en-US" sz="2600" dirty="0">
                <a:latin typeface="Bookman Old Style" pitchFamily="18" charset="0"/>
              </a:rPr>
              <a:t>identify if an </a:t>
            </a:r>
            <a:r>
              <a:rPr lang="en-US" sz="2600" dirty="0" err="1">
                <a:latin typeface="Bookman Old Style" pitchFamily="18" charset="0"/>
              </a:rPr>
              <a:t>ESI</a:t>
            </a:r>
            <a:r>
              <a:rPr lang="en-US" sz="2600" dirty="0">
                <a:latin typeface="Bookman Old Style" pitchFamily="18" charset="0"/>
              </a:rPr>
              <a:t> has occurred. </a:t>
            </a:r>
            <a:endParaRPr lang="en-US" sz="2600" dirty="0" smtClean="0">
              <a:latin typeface="Bookman Old Style" pitchFamily="18" charset="0"/>
            </a:endParaRPr>
          </a:p>
          <a:p>
            <a:pPr marL="514350" lvl="0" indent="-514350">
              <a:buFont typeface="+mj-lt"/>
              <a:buAutoNum type="arabicPeriod"/>
            </a:pPr>
            <a:endParaRPr lang="en-US" sz="2600" dirty="0">
              <a:latin typeface="Bookman Old Style" pitchFamily="18" charset="0"/>
            </a:endParaRPr>
          </a:p>
          <a:p>
            <a:pPr marL="514350" indent="-514350">
              <a:buFont typeface="+mj-lt"/>
              <a:buAutoNum type="arabicPeriod"/>
            </a:pPr>
            <a:r>
              <a:rPr lang="en-US" sz="2600" dirty="0" smtClean="0">
                <a:latin typeface="Bookman Old Style" pitchFamily="18" charset="0"/>
              </a:rPr>
              <a:t>To </a:t>
            </a:r>
            <a:r>
              <a:rPr lang="en-US" sz="2600" dirty="0">
                <a:latin typeface="Bookman Old Style" pitchFamily="18" charset="0"/>
              </a:rPr>
              <a:t>identify the requirements of the </a:t>
            </a:r>
            <a:r>
              <a:rPr lang="en-US" sz="2600" dirty="0" err="1" smtClean="0">
                <a:latin typeface="Bookman Old Style" pitchFamily="18" charset="0"/>
              </a:rPr>
              <a:t>ESI</a:t>
            </a:r>
            <a:r>
              <a:rPr lang="en-US" sz="2600" dirty="0" smtClean="0">
                <a:latin typeface="Bookman Old Style" pitchFamily="18" charset="0"/>
              </a:rPr>
              <a:t> regulations</a:t>
            </a:r>
            <a:r>
              <a:rPr lang="en-US" sz="2600" dirty="0">
                <a:latin typeface="Bookman Old Style" pitchFamily="18" charset="0"/>
              </a:rPr>
              <a:t>. </a:t>
            </a:r>
            <a:endParaRPr lang="en-US" sz="2600" dirty="0" smtClean="0">
              <a:latin typeface="Bookman Old Style" pitchFamily="18" charset="0"/>
            </a:endParaRPr>
          </a:p>
          <a:p>
            <a:pPr marL="514350" indent="-514350">
              <a:buFont typeface="+mj-lt"/>
              <a:buAutoNum type="arabicPeriod"/>
            </a:pPr>
            <a:endParaRPr lang="en-US" sz="2600" dirty="0" smtClean="0">
              <a:latin typeface="Bookman Old Style" pitchFamily="18" charset="0"/>
            </a:endParaRPr>
          </a:p>
          <a:p>
            <a:pPr marL="514350" indent="-514350">
              <a:buFont typeface="+mj-lt"/>
              <a:buAutoNum type="arabicPeriod"/>
            </a:pPr>
            <a:r>
              <a:rPr lang="en-US" sz="2600" dirty="0" smtClean="0">
                <a:latin typeface="Bookman Old Style" pitchFamily="18" charset="0"/>
              </a:rPr>
              <a:t>Provide </a:t>
            </a:r>
            <a:r>
              <a:rPr lang="en-US" sz="2600" dirty="0">
                <a:latin typeface="Bookman Old Style" pitchFamily="18" charset="0"/>
              </a:rPr>
              <a:t>you with some </a:t>
            </a:r>
            <a:r>
              <a:rPr lang="en-US" sz="2600" dirty="0" smtClean="0">
                <a:latin typeface="Bookman Old Style" pitchFamily="18" charset="0"/>
              </a:rPr>
              <a:t>initial </a:t>
            </a:r>
            <a:r>
              <a:rPr lang="en-US" sz="2600" dirty="0">
                <a:latin typeface="Bookman Old Style" pitchFamily="18" charset="0"/>
              </a:rPr>
              <a:t>training on  </a:t>
            </a:r>
            <a:r>
              <a:rPr lang="en-US" sz="2600" dirty="0" smtClean="0">
                <a:latin typeface="Bookman Old Style" pitchFamily="18" charset="0"/>
              </a:rPr>
              <a:t>     Positive Behavioral </a:t>
            </a:r>
            <a:r>
              <a:rPr lang="en-US" sz="2600" dirty="0">
                <a:latin typeface="Bookman Old Style" pitchFamily="18" charset="0"/>
              </a:rPr>
              <a:t>Supports and </a:t>
            </a:r>
            <a:r>
              <a:rPr lang="en-US" sz="2600" dirty="0" smtClean="0">
                <a:latin typeface="Bookman Old Style" pitchFamily="18" charset="0"/>
              </a:rPr>
              <a:t>De-Escalation Procedures</a:t>
            </a:r>
            <a:r>
              <a:rPr lang="en-US" sz="2600" dirty="0">
                <a:latin typeface="Bookman Old Style" pitchFamily="18" charset="0"/>
              </a:rPr>
              <a:t>.</a:t>
            </a:r>
          </a:p>
          <a:p>
            <a:pPr marL="514350" indent="-514350">
              <a:buFont typeface="+mj-lt"/>
              <a:buAutoNum type="arabicPeriod"/>
            </a:pPr>
            <a:endParaRPr lang="en-US" sz="2800" dirty="0"/>
          </a:p>
        </p:txBody>
      </p:sp>
      <p:sp>
        <p:nvSpPr>
          <p:cNvPr id="4" name="Slide Number Placeholder 3"/>
          <p:cNvSpPr>
            <a:spLocks noGrp="1"/>
          </p:cNvSpPr>
          <p:nvPr>
            <p:ph type="sldNum" sz="quarter" idx="12"/>
          </p:nvPr>
        </p:nvSpPr>
        <p:spPr/>
        <p:txBody>
          <a:bodyPr/>
          <a:lstStyle/>
          <a:p>
            <a:fld id="{A19B98BC-D807-473A-86E6-90428634C129}" type="slidenum">
              <a:rPr lang="en-US" smtClean="0"/>
              <a:t>5</a:t>
            </a:fld>
            <a:endParaRPr lang="en-US"/>
          </a:p>
        </p:txBody>
      </p:sp>
    </p:spTree>
    <p:extLst>
      <p:ext uri="{BB962C8B-B14F-4D97-AF65-F5344CB8AC3E}">
        <p14:creationId xmlns:p14="http://schemas.microsoft.com/office/powerpoint/2010/main" val="474372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lvl="0"/>
            <a:r>
              <a:rPr lang="en-US" sz="2800" b="1" dirty="0">
                <a:latin typeface="Bookman Old Style" pitchFamily="18" charset="0"/>
              </a:rPr>
              <a:t>State Regulations are in Alignment with National Resource Document </a:t>
            </a:r>
          </a:p>
        </p:txBody>
      </p:sp>
      <p:sp>
        <p:nvSpPr>
          <p:cNvPr id="3" name="Content Placeholder 2"/>
          <p:cNvSpPr>
            <a:spLocks noGrp="1"/>
          </p:cNvSpPr>
          <p:nvPr>
            <p:ph idx="1"/>
          </p:nvPr>
        </p:nvSpPr>
        <p:spPr/>
        <p:txBody>
          <a:bodyPr/>
          <a:lstStyle/>
          <a:p>
            <a:pPr marL="0" lvl="0" indent="0">
              <a:buNone/>
            </a:pPr>
            <a:endParaRPr lang="en-US" sz="2800" dirty="0" smtClean="0">
              <a:latin typeface="Bookman Old Style" pitchFamily="18" charset="0"/>
            </a:endParaRPr>
          </a:p>
          <a:p>
            <a:pPr marL="0" lvl="0" indent="0">
              <a:buNone/>
            </a:pPr>
            <a:endParaRPr lang="en-US" sz="2800" dirty="0">
              <a:latin typeface="Bookman Old Style" pitchFamily="18" charset="0"/>
            </a:endParaRPr>
          </a:p>
          <a:p>
            <a:pPr marL="0" lvl="0" indent="0">
              <a:buNone/>
            </a:pPr>
            <a:r>
              <a:rPr lang="en-US" sz="2800" dirty="0" smtClean="0">
                <a:latin typeface="Bookman Old Style" pitchFamily="18" charset="0"/>
              </a:rPr>
              <a:t>U.S</a:t>
            </a:r>
            <a:r>
              <a:rPr lang="en-US" sz="2800" dirty="0">
                <a:latin typeface="Bookman Old Style" pitchFamily="18" charset="0"/>
              </a:rPr>
              <a:t>. Department of Education, </a:t>
            </a:r>
            <a:r>
              <a:rPr lang="en-US" sz="2800" i="1" dirty="0">
                <a:latin typeface="Bookman Old Style" pitchFamily="18" charset="0"/>
              </a:rPr>
              <a:t>Restraint and Seclusion Resource Document, </a:t>
            </a:r>
            <a:r>
              <a:rPr lang="en-US" sz="2800" dirty="0">
                <a:latin typeface="Bookman Old Style" pitchFamily="18" charset="0"/>
              </a:rPr>
              <a:t>published in May 2012 </a:t>
            </a:r>
          </a:p>
          <a:p>
            <a:pPr marL="0" lvl="0" indent="0">
              <a:buNone/>
            </a:pPr>
            <a:r>
              <a:rPr lang="en-US" sz="2800" dirty="0">
                <a:latin typeface="Bookman Old Style" pitchFamily="18" charset="0"/>
              </a:rPr>
              <a:t> </a:t>
            </a:r>
          </a:p>
          <a:p>
            <a:pPr marL="0" lvl="0" indent="0">
              <a:buNone/>
            </a:pPr>
            <a:r>
              <a:rPr lang="en-US" sz="2800" dirty="0">
                <a:latin typeface="Bookman Old Style" pitchFamily="18" charset="0"/>
              </a:rPr>
              <a:t>See  15 Principles </a:t>
            </a:r>
          </a:p>
          <a:p>
            <a:endParaRPr lang="en-US" dirty="0"/>
          </a:p>
        </p:txBody>
      </p:sp>
      <p:sp>
        <p:nvSpPr>
          <p:cNvPr id="4" name="Slide Number Placeholder 3"/>
          <p:cNvSpPr>
            <a:spLocks noGrp="1"/>
          </p:cNvSpPr>
          <p:nvPr>
            <p:ph type="sldNum" sz="quarter" idx="12"/>
          </p:nvPr>
        </p:nvSpPr>
        <p:spPr/>
        <p:txBody>
          <a:bodyPr/>
          <a:lstStyle/>
          <a:p>
            <a:fld id="{A19B98BC-D807-473A-86E6-90428634C129}" type="slidenum">
              <a:rPr lang="en-US" smtClean="0"/>
              <a:t>6</a:t>
            </a:fld>
            <a:endParaRPr lang="en-US"/>
          </a:p>
        </p:txBody>
      </p:sp>
    </p:spTree>
    <p:extLst>
      <p:ext uri="{BB962C8B-B14F-4D97-AF65-F5344CB8AC3E}">
        <p14:creationId xmlns:p14="http://schemas.microsoft.com/office/powerpoint/2010/main" val="2920325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2048" y="1793134"/>
            <a:ext cx="8686800" cy="4801314"/>
          </a:xfrm>
          <a:prstGeom prst="rect">
            <a:avLst/>
          </a:prstGeom>
        </p:spPr>
        <p:txBody>
          <a:bodyPr wrap="square">
            <a:spAutoFit/>
          </a:bodyPr>
          <a:lstStyle/>
          <a:p>
            <a:r>
              <a:rPr lang="en-US" smtClean="0">
                <a:latin typeface="Bookman Old Style" pitchFamily="18" charset="0"/>
              </a:rPr>
              <a:t>1. Every </a:t>
            </a:r>
            <a:r>
              <a:rPr lang="en-US" dirty="0">
                <a:latin typeface="Bookman Old Style" pitchFamily="18" charset="0"/>
              </a:rPr>
              <a:t>effort should be made to prevent the need for the use of </a:t>
            </a:r>
            <a:r>
              <a:rPr lang="en-US" dirty="0" smtClean="0">
                <a:latin typeface="Bookman Old Style" pitchFamily="18" charset="0"/>
              </a:rPr>
              <a:t>restraint and </a:t>
            </a:r>
            <a:r>
              <a:rPr lang="en-US" dirty="0">
                <a:latin typeface="Bookman Old Style" pitchFamily="18" charset="0"/>
              </a:rPr>
              <a:t>for the use of seclusion</a:t>
            </a:r>
            <a:r>
              <a:rPr lang="en-US" dirty="0" smtClean="0">
                <a:latin typeface="Bookman Old Style" pitchFamily="18" charset="0"/>
              </a:rPr>
              <a:t>.</a:t>
            </a:r>
          </a:p>
          <a:p>
            <a:endParaRPr lang="en-US" dirty="0">
              <a:latin typeface="Bookman Old Style" pitchFamily="18" charset="0"/>
            </a:endParaRPr>
          </a:p>
          <a:p>
            <a:r>
              <a:rPr lang="en-US" dirty="0">
                <a:latin typeface="Bookman Old Style" pitchFamily="18" charset="0"/>
              </a:rPr>
              <a:t>2. Schools should never use mechanical restraints to restrict a child’s freedom of movement, and schools should never use </a:t>
            </a:r>
            <a:r>
              <a:rPr lang="en-US" dirty="0" smtClean="0">
                <a:latin typeface="Bookman Old Style" pitchFamily="18" charset="0"/>
              </a:rPr>
              <a:t>a drug </a:t>
            </a:r>
            <a:r>
              <a:rPr lang="en-US" dirty="0">
                <a:latin typeface="Bookman Old Style" pitchFamily="18" charset="0"/>
              </a:rPr>
              <a:t>or medication to control behavior or restrict freedom of movement (except as authorized by a licensed physician </a:t>
            </a:r>
            <a:r>
              <a:rPr lang="en-US" dirty="0" smtClean="0">
                <a:latin typeface="Bookman Old Style" pitchFamily="18" charset="0"/>
              </a:rPr>
              <a:t>or other </a:t>
            </a:r>
            <a:r>
              <a:rPr lang="en-US" dirty="0">
                <a:latin typeface="Bookman Old Style" pitchFamily="18" charset="0"/>
              </a:rPr>
              <a:t>qualified health professional</a:t>
            </a:r>
            <a:r>
              <a:rPr lang="en-US" dirty="0" smtClean="0">
                <a:latin typeface="Bookman Old Style" pitchFamily="18" charset="0"/>
              </a:rPr>
              <a:t>).</a:t>
            </a:r>
          </a:p>
          <a:p>
            <a:endParaRPr lang="en-US" dirty="0">
              <a:latin typeface="Bookman Old Style" pitchFamily="18" charset="0"/>
            </a:endParaRPr>
          </a:p>
          <a:p>
            <a:r>
              <a:rPr lang="en-US" dirty="0">
                <a:latin typeface="Bookman Old Style" pitchFamily="18" charset="0"/>
              </a:rPr>
              <a:t>3. Physical restraint or seclusion should not be used except in situations where the child’s behavior poses imminent danger </a:t>
            </a:r>
            <a:r>
              <a:rPr lang="en-US" dirty="0" smtClean="0">
                <a:latin typeface="Bookman Old Style" pitchFamily="18" charset="0"/>
              </a:rPr>
              <a:t>of serious </a:t>
            </a:r>
            <a:r>
              <a:rPr lang="en-US" dirty="0">
                <a:latin typeface="Bookman Old Style" pitchFamily="18" charset="0"/>
              </a:rPr>
              <a:t>physical harm to self or others and other interventions are ineffective and should be discontinued as soon as </a:t>
            </a:r>
            <a:r>
              <a:rPr lang="en-US" dirty="0" smtClean="0">
                <a:latin typeface="Bookman Old Style" pitchFamily="18" charset="0"/>
              </a:rPr>
              <a:t>imminent danger </a:t>
            </a:r>
            <a:r>
              <a:rPr lang="en-US" dirty="0">
                <a:latin typeface="Bookman Old Style" pitchFamily="18" charset="0"/>
              </a:rPr>
              <a:t>of serious physical harm to self or others has dissipated</a:t>
            </a:r>
            <a:r>
              <a:rPr lang="en-US" dirty="0" smtClean="0">
                <a:latin typeface="Bookman Old Style" pitchFamily="18" charset="0"/>
              </a:rPr>
              <a:t>.</a:t>
            </a:r>
          </a:p>
          <a:p>
            <a:endParaRPr lang="en-US" dirty="0">
              <a:latin typeface="Bookman Old Style" pitchFamily="18" charset="0"/>
            </a:endParaRPr>
          </a:p>
          <a:p>
            <a:r>
              <a:rPr lang="en-US" dirty="0">
                <a:latin typeface="Bookman Old Style" pitchFamily="18" charset="0"/>
              </a:rPr>
              <a:t>4. Policies restricting the use of restraint and seclusion should apply to all children, not just children with disabilities</a:t>
            </a:r>
            <a:r>
              <a:rPr lang="en-US" dirty="0" smtClean="0">
                <a:latin typeface="Bookman Old Style" pitchFamily="18" charset="0"/>
              </a:rPr>
              <a:t>.</a:t>
            </a:r>
          </a:p>
          <a:p>
            <a:endParaRPr lang="en-US" dirty="0"/>
          </a:p>
        </p:txBody>
      </p:sp>
      <p:sp>
        <p:nvSpPr>
          <p:cNvPr id="7" name="Rectangle 6"/>
          <p:cNvSpPr/>
          <p:nvPr/>
        </p:nvSpPr>
        <p:spPr>
          <a:xfrm>
            <a:off x="1066800" y="304800"/>
            <a:ext cx="4572000" cy="1200329"/>
          </a:xfrm>
          <a:prstGeom prst="rect">
            <a:avLst/>
          </a:prstGeom>
        </p:spPr>
        <p:txBody>
          <a:bodyPr>
            <a:spAutoFit/>
          </a:bodyPr>
          <a:lstStyle/>
          <a:p>
            <a:r>
              <a:rPr lang="en-US" dirty="0">
                <a:latin typeface="Bookman Old Style" pitchFamily="18" charset="0"/>
              </a:rPr>
              <a:t>Emergency Safety Intervention Guidance</a:t>
            </a:r>
          </a:p>
          <a:p>
            <a:r>
              <a:rPr lang="en-US" dirty="0">
                <a:latin typeface="Bookman Old Style" pitchFamily="18" charset="0"/>
              </a:rPr>
              <a:t>September, 2012</a:t>
            </a:r>
          </a:p>
          <a:p>
            <a:r>
              <a:rPr lang="en-US" b="1" dirty="0">
                <a:latin typeface="Bookman Old Style" pitchFamily="18" charset="0"/>
              </a:rPr>
              <a:t>15 Guiding Principles</a:t>
            </a:r>
            <a:endParaRPr lang="en-US" dirty="0">
              <a:latin typeface="Bookman Old Style"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9518" y="188315"/>
            <a:ext cx="2286000" cy="1604819"/>
          </a:xfrm>
          <a:prstGeom prst="rect">
            <a:avLst/>
          </a:prstGeom>
        </p:spPr>
      </p:pic>
      <p:sp>
        <p:nvSpPr>
          <p:cNvPr id="2" name="Slide Number Placeholder 1"/>
          <p:cNvSpPr>
            <a:spLocks noGrp="1"/>
          </p:cNvSpPr>
          <p:nvPr>
            <p:ph type="sldNum" sz="quarter" idx="12"/>
          </p:nvPr>
        </p:nvSpPr>
        <p:spPr/>
        <p:txBody>
          <a:bodyPr/>
          <a:lstStyle/>
          <a:p>
            <a:fld id="{A19B98BC-D807-473A-86E6-90428634C129}" type="slidenum">
              <a:rPr lang="en-US" smtClean="0"/>
              <a:t>7</a:t>
            </a:fld>
            <a:endParaRPr lang="en-US"/>
          </a:p>
        </p:txBody>
      </p:sp>
    </p:spTree>
    <p:extLst>
      <p:ext uri="{BB962C8B-B14F-4D97-AF65-F5344CB8AC3E}">
        <p14:creationId xmlns:p14="http://schemas.microsoft.com/office/powerpoint/2010/main" val="181197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93102"/>
            <a:ext cx="8305800" cy="6740307"/>
          </a:xfrm>
          <a:prstGeom prst="rect">
            <a:avLst/>
          </a:prstGeom>
        </p:spPr>
        <p:txBody>
          <a:bodyPr wrap="square">
            <a:spAutoFit/>
          </a:bodyPr>
          <a:lstStyle/>
          <a:p>
            <a:endParaRPr lang="en-US" sz="1600" dirty="0" smtClean="0"/>
          </a:p>
          <a:p>
            <a:r>
              <a:rPr lang="en-US" sz="1600" dirty="0" smtClean="0">
                <a:latin typeface="Bookman Old Style" pitchFamily="18" charset="0"/>
              </a:rPr>
              <a:t>5. Any behavioral intervention must be consistent with the child’s rights to be treated with dignity and to be free from abuse.</a:t>
            </a:r>
          </a:p>
          <a:p>
            <a:endParaRPr lang="en-US" sz="1600" dirty="0" smtClean="0">
              <a:latin typeface="Bookman Old Style" pitchFamily="18" charset="0"/>
            </a:endParaRPr>
          </a:p>
          <a:p>
            <a:r>
              <a:rPr lang="en-US" sz="1600" dirty="0" smtClean="0">
                <a:latin typeface="Bookman Old Style" pitchFamily="18" charset="0"/>
              </a:rPr>
              <a:t>6. Restraint or seclusion should never be used as punishment or discipline (e.g., placing in seclusion for out-of-seat behavior), as a means of coercion or retaliation, or as a convenience.</a:t>
            </a:r>
          </a:p>
          <a:p>
            <a:endParaRPr lang="en-US" sz="1600" dirty="0" smtClean="0">
              <a:latin typeface="Bookman Old Style" pitchFamily="18" charset="0"/>
            </a:endParaRPr>
          </a:p>
          <a:p>
            <a:r>
              <a:rPr lang="en-US" sz="1600" dirty="0" smtClean="0">
                <a:latin typeface="Bookman Old Style" pitchFamily="18" charset="0"/>
              </a:rPr>
              <a:t>7. Restraint or seclusion should never be used in a manner that restricts a child’s breathing or harms the child.</a:t>
            </a:r>
          </a:p>
          <a:p>
            <a:endParaRPr lang="en-US" sz="1600" dirty="0" smtClean="0">
              <a:latin typeface="Bookman Old Style" pitchFamily="18" charset="0"/>
            </a:endParaRPr>
          </a:p>
          <a:p>
            <a:r>
              <a:rPr lang="en-US" sz="1600" dirty="0" smtClean="0">
                <a:latin typeface="Bookman Old Style" pitchFamily="18" charset="0"/>
              </a:rPr>
              <a:t>8. The use of restraint or seclusion, particularly when there is repeated use for an individual child, multiple uses within the same classroom, or multiple uses by the same individual, should trigger a review and, if appropriate, revision of strategies currently in place to address dangerous behavior; if positive behavioral strategies are not in place, staff should consider developing them.</a:t>
            </a:r>
          </a:p>
          <a:p>
            <a:endParaRPr lang="en-US" sz="1600" dirty="0" smtClean="0">
              <a:latin typeface="Bookman Old Style" pitchFamily="18" charset="0"/>
            </a:endParaRPr>
          </a:p>
          <a:p>
            <a:r>
              <a:rPr lang="en-US" sz="1600" dirty="0" smtClean="0">
                <a:latin typeface="Bookman Old Style" pitchFamily="18" charset="0"/>
              </a:rPr>
              <a:t>9. Behavioral strategies to address dangerous behavior that results in the use of restraint or seclusion should address the underlying cause or purpose of the dangerous behavior.</a:t>
            </a:r>
          </a:p>
          <a:p>
            <a:endParaRPr lang="en-US" sz="1600" dirty="0" smtClean="0">
              <a:latin typeface="Bookman Old Style" pitchFamily="18" charset="0"/>
            </a:endParaRPr>
          </a:p>
          <a:p>
            <a:r>
              <a:rPr lang="en-US" sz="1600" dirty="0" smtClean="0">
                <a:latin typeface="Bookman Old Style" pitchFamily="18" charset="0"/>
              </a:rPr>
              <a:t>10. Teachers and other personnel should be trained regularly on the appropriate use of effective alternatives to physical restraint and seclusion, such as positive behavioral interventions and supports and, only for cases involving imminent danger of serious physical harm, on the safe use of physical restraint and seclusion.</a:t>
            </a:r>
          </a:p>
        </p:txBody>
      </p:sp>
      <p:sp>
        <p:nvSpPr>
          <p:cNvPr id="2" name="Slide Number Placeholder 1"/>
          <p:cNvSpPr>
            <a:spLocks noGrp="1"/>
          </p:cNvSpPr>
          <p:nvPr>
            <p:ph type="sldNum" sz="quarter" idx="12"/>
          </p:nvPr>
        </p:nvSpPr>
        <p:spPr/>
        <p:txBody>
          <a:bodyPr/>
          <a:lstStyle/>
          <a:p>
            <a:fld id="{A19B98BC-D807-473A-86E6-90428634C129}" type="slidenum">
              <a:rPr lang="en-US" smtClean="0"/>
              <a:t>8</a:t>
            </a:fld>
            <a:endParaRPr lang="en-US"/>
          </a:p>
        </p:txBody>
      </p:sp>
    </p:spTree>
    <p:extLst>
      <p:ext uri="{BB962C8B-B14F-4D97-AF65-F5344CB8AC3E}">
        <p14:creationId xmlns:p14="http://schemas.microsoft.com/office/powerpoint/2010/main" val="4075950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0294" y="533400"/>
            <a:ext cx="8229600" cy="5909310"/>
          </a:xfrm>
          <a:prstGeom prst="rect">
            <a:avLst/>
          </a:prstGeom>
        </p:spPr>
        <p:txBody>
          <a:bodyPr wrap="square">
            <a:spAutoFit/>
          </a:bodyPr>
          <a:lstStyle/>
          <a:p>
            <a:r>
              <a:rPr lang="en-US" dirty="0" smtClean="0">
                <a:latin typeface="Bookman Old Style" pitchFamily="18" charset="0"/>
              </a:rPr>
              <a:t>11. Every instance in which restraint or seclusion is used should be carefully and continuously and visually monitored to ensure</a:t>
            </a:r>
          </a:p>
          <a:p>
            <a:r>
              <a:rPr lang="en-US" dirty="0" smtClean="0">
                <a:latin typeface="Bookman Old Style" pitchFamily="18" charset="0"/>
              </a:rPr>
              <a:t>the appropriateness of its use and safety of the child, other children, teachers, and other personnel.</a:t>
            </a:r>
          </a:p>
          <a:p>
            <a:endParaRPr lang="en-US" dirty="0" smtClean="0">
              <a:latin typeface="Bookman Old Style" pitchFamily="18" charset="0"/>
            </a:endParaRPr>
          </a:p>
          <a:p>
            <a:r>
              <a:rPr lang="en-US" dirty="0" smtClean="0">
                <a:latin typeface="Bookman Old Style" pitchFamily="18" charset="0"/>
              </a:rPr>
              <a:t>12. Parents should be informed of the policies on restraint and seclusion at their child’s school or other educational setting, as</a:t>
            </a:r>
          </a:p>
          <a:p>
            <a:r>
              <a:rPr lang="en-US" dirty="0" smtClean="0">
                <a:latin typeface="Bookman Old Style" pitchFamily="18" charset="0"/>
              </a:rPr>
              <a:t>well as applicable Federal, State, or local laws.</a:t>
            </a:r>
          </a:p>
          <a:p>
            <a:endParaRPr lang="en-US" dirty="0" smtClean="0">
              <a:latin typeface="Bookman Old Style" pitchFamily="18" charset="0"/>
            </a:endParaRPr>
          </a:p>
          <a:p>
            <a:r>
              <a:rPr lang="en-US" dirty="0" smtClean="0">
                <a:latin typeface="Bookman Old Style" pitchFamily="18" charset="0"/>
              </a:rPr>
              <a:t>13. Parents should be notified as soon as possible following each instance in which restraint or seclusion is used with their child.</a:t>
            </a:r>
          </a:p>
          <a:p>
            <a:endParaRPr lang="en-US" dirty="0" smtClean="0">
              <a:latin typeface="Bookman Old Style" pitchFamily="18" charset="0"/>
            </a:endParaRPr>
          </a:p>
          <a:p>
            <a:r>
              <a:rPr lang="en-US" dirty="0" smtClean="0">
                <a:latin typeface="Bookman Old Style" pitchFamily="18" charset="0"/>
              </a:rPr>
              <a:t>14. Policies regarding the use of restraint and seclusion should be reviewed regularly and updated as appropriate.</a:t>
            </a:r>
          </a:p>
          <a:p>
            <a:endParaRPr lang="en-US" dirty="0" smtClean="0">
              <a:latin typeface="Bookman Old Style" pitchFamily="18" charset="0"/>
            </a:endParaRPr>
          </a:p>
          <a:p>
            <a:r>
              <a:rPr lang="en-US" dirty="0" smtClean="0">
                <a:latin typeface="Bookman Old Style" pitchFamily="18" charset="0"/>
              </a:rPr>
              <a:t>15. Policies regarding the use of restraint and seclusion should provide that each incident involving the use of restraint or</a:t>
            </a:r>
          </a:p>
          <a:p>
            <a:r>
              <a:rPr lang="en-US" dirty="0" smtClean="0">
                <a:latin typeface="Bookman Old Style" pitchFamily="18" charset="0"/>
              </a:rPr>
              <a:t>seclusion should be documented in writing and provide for the collection of specific data that would enable teachers, staff,</a:t>
            </a:r>
          </a:p>
          <a:p>
            <a:r>
              <a:rPr lang="en-US" dirty="0" smtClean="0">
                <a:latin typeface="Bookman Old Style" pitchFamily="18" charset="0"/>
              </a:rPr>
              <a:t>and other personnel to understand and implement the preceding principles.</a:t>
            </a:r>
            <a:endParaRPr lang="en-US" dirty="0">
              <a:latin typeface="Bookman Old Style" pitchFamily="18" charset="0"/>
            </a:endParaRPr>
          </a:p>
        </p:txBody>
      </p:sp>
      <p:cxnSp>
        <p:nvCxnSpPr>
          <p:cNvPr id="6" name="Straight Connector 5"/>
          <p:cNvCxnSpPr/>
          <p:nvPr/>
        </p:nvCxnSpPr>
        <p:spPr>
          <a:xfrm>
            <a:off x="1219200" y="6429263"/>
            <a:ext cx="6400800" cy="0"/>
          </a:xfrm>
          <a:prstGeom prst="line">
            <a:avLst/>
          </a:prstGeom>
          <a:ln w="38100"/>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2"/>
          </p:nvPr>
        </p:nvSpPr>
        <p:spPr/>
        <p:txBody>
          <a:bodyPr/>
          <a:lstStyle/>
          <a:p>
            <a:fld id="{A19B98BC-D807-473A-86E6-90428634C129}" type="slidenum">
              <a:rPr lang="en-US" smtClean="0"/>
              <a:t>9</a:t>
            </a:fld>
            <a:endParaRPr lang="en-US"/>
          </a:p>
        </p:txBody>
      </p:sp>
    </p:spTree>
    <p:extLst>
      <p:ext uri="{BB962C8B-B14F-4D97-AF65-F5344CB8AC3E}">
        <p14:creationId xmlns:p14="http://schemas.microsoft.com/office/powerpoint/2010/main" val="110436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9624" y="381000"/>
            <a:ext cx="8565776" cy="5693866"/>
          </a:xfrm>
          <a:prstGeom prst="rect">
            <a:avLst/>
          </a:prstGeom>
        </p:spPr>
        <p:txBody>
          <a:bodyPr wrap="square">
            <a:spAutoFit/>
          </a:bodyPr>
          <a:lstStyle/>
          <a:p>
            <a:pPr algn="ctr"/>
            <a:r>
              <a:rPr lang="en-US" sz="2000" b="1" dirty="0">
                <a:latin typeface="Bookman Old Style" pitchFamily="18" charset="0"/>
              </a:rPr>
              <a:t>Regulations speak directly to: </a:t>
            </a:r>
          </a:p>
          <a:p>
            <a:r>
              <a:rPr lang="en-US" sz="2000" dirty="0">
                <a:latin typeface="Bookman Old Style" pitchFamily="18" charset="0"/>
              </a:rPr>
              <a:t> </a:t>
            </a:r>
          </a:p>
          <a:p>
            <a:r>
              <a:rPr lang="en-US" dirty="0">
                <a:latin typeface="Bookman Old Style" pitchFamily="18" charset="0"/>
              </a:rPr>
              <a:t>1</a:t>
            </a:r>
            <a:r>
              <a:rPr lang="en-US" dirty="0" smtClean="0">
                <a:latin typeface="Bookman Old Style" pitchFamily="18" charset="0"/>
              </a:rPr>
              <a:t>. What </a:t>
            </a:r>
            <a:r>
              <a:rPr lang="en-US" dirty="0">
                <a:latin typeface="Bookman Old Style" pitchFamily="18" charset="0"/>
              </a:rPr>
              <a:t>districts need to include and what is prohibited in policy; </a:t>
            </a:r>
          </a:p>
          <a:p>
            <a:r>
              <a:rPr lang="en-US" dirty="0">
                <a:latin typeface="Bookman Old Style" pitchFamily="18" charset="0"/>
              </a:rPr>
              <a:t>2</a:t>
            </a:r>
            <a:r>
              <a:rPr lang="en-US" dirty="0" smtClean="0">
                <a:latin typeface="Bookman Old Style" pitchFamily="18" charset="0"/>
              </a:rPr>
              <a:t>. What </a:t>
            </a:r>
            <a:r>
              <a:rPr lang="en-US" dirty="0">
                <a:latin typeface="Bookman Old Style" pitchFamily="18" charset="0"/>
              </a:rPr>
              <a:t>is, and is not, an </a:t>
            </a:r>
            <a:r>
              <a:rPr lang="en-US" dirty="0" err="1">
                <a:latin typeface="Bookman Old Style" pitchFamily="18" charset="0"/>
              </a:rPr>
              <a:t>ESI</a:t>
            </a:r>
            <a:r>
              <a:rPr lang="en-US" dirty="0">
                <a:latin typeface="Bookman Old Style" pitchFamily="18" charset="0"/>
              </a:rPr>
              <a:t>; </a:t>
            </a:r>
          </a:p>
          <a:p>
            <a:r>
              <a:rPr lang="en-US" dirty="0">
                <a:latin typeface="Bookman Old Style" pitchFamily="18" charset="0"/>
              </a:rPr>
              <a:t>3</a:t>
            </a:r>
            <a:r>
              <a:rPr lang="en-US" dirty="0" smtClean="0">
                <a:latin typeface="Bookman Old Style" pitchFamily="18" charset="0"/>
              </a:rPr>
              <a:t>. Where </a:t>
            </a:r>
            <a:r>
              <a:rPr lang="en-US" dirty="0">
                <a:latin typeface="Bookman Old Style" pitchFamily="18" charset="0"/>
              </a:rPr>
              <a:t>responsibilities lie at the local, district, and state level; and </a:t>
            </a:r>
          </a:p>
          <a:p>
            <a:r>
              <a:rPr lang="en-US" dirty="0">
                <a:latin typeface="Bookman Old Style" pitchFamily="18" charset="0"/>
              </a:rPr>
              <a:t>4</a:t>
            </a:r>
            <a:r>
              <a:rPr lang="en-US" dirty="0" smtClean="0">
                <a:latin typeface="Bookman Old Style" pitchFamily="18" charset="0"/>
              </a:rPr>
              <a:t>. What </a:t>
            </a:r>
            <a:r>
              <a:rPr lang="en-US" dirty="0">
                <a:latin typeface="Bookman Old Style" pitchFamily="18" charset="0"/>
              </a:rPr>
              <a:t>each parent can expect in terms of information on </a:t>
            </a:r>
            <a:r>
              <a:rPr lang="en-US" dirty="0" err="1">
                <a:latin typeface="Bookman Old Style" pitchFamily="18" charset="0"/>
              </a:rPr>
              <a:t>ESIs</a:t>
            </a:r>
            <a:r>
              <a:rPr lang="en-US" dirty="0">
                <a:latin typeface="Bookman Old Style" pitchFamily="18" charset="0"/>
              </a:rPr>
              <a:t> regardless of what school a child attends </a:t>
            </a:r>
          </a:p>
          <a:p>
            <a:r>
              <a:rPr lang="en-US" dirty="0">
                <a:latin typeface="Bookman Old Style" pitchFamily="18" charset="0"/>
              </a:rPr>
              <a:t> </a:t>
            </a:r>
          </a:p>
          <a:p>
            <a:r>
              <a:rPr lang="en-US" dirty="0">
                <a:latin typeface="Bookman Old Style" pitchFamily="18" charset="0"/>
              </a:rPr>
              <a:t> </a:t>
            </a:r>
          </a:p>
          <a:p>
            <a:r>
              <a:rPr lang="en-US" dirty="0">
                <a:latin typeface="Bookman Old Style" pitchFamily="18" charset="0"/>
              </a:rPr>
              <a:t>KSDE does </a:t>
            </a:r>
            <a:r>
              <a:rPr lang="en-US" b="1" dirty="0">
                <a:latin typeface="Bookman Old Style" pitchFamily="18" charset="0"/>
              </a:rPr>
              <a:t>not </a:t>
            </a:r>
            <a:r>
              <a:rPr lang="en-US" dirty="0">
                <a:latin typeface="Bookman Old Style" pitchFamily="18" charset="0"/>
              </a:rPr>
              <a:t>promote the use of </a:t>
            </a:r>
            <a:r>
              <a:rPr lang="en-US" dirty="0" err="1">
                <a:latin typeface="Bookman Old Style" pitchFamily="18" charset="0"/>
              </a:rPr>
              <a:t>ESI</a:t>
            </a:r>
            <a:r>
              <a:rPr lang="en-US" dirty="0">
                <a:latin typeface="Bookman Old Style" pitchFamily="18" charset="0"/>
              </a:rPr>
              <a:t> with any student. Every effort should be made to prevent the need for the use of restraint and for the use of seclusion. (U.S. Department of Education, </a:t>
            </a:r>
            <a:r>
              <a:rPr lang="en-US" i="1" dirty="0">
                <a:latin typeface="Bookman Old Style" pitchFamily="18" charset="0"/>
              </a:rPr>
              <a:t>Restraint and Seclusion: Resource Document</a:t>
            </a:r>
            <a:r>
              <a:rPr lang="en-US" dirty="0">
                <a:latin typeface="Bookman Old Style" pitchFamily="18" charset="0"/>
              </a:rPr>
              <a:t>, Washington, D.C., 2012 ) </a:t>
            </a:r>
          </a:p>
          <a:p>
            <a:r>
              <a:rPr lang="en-US" dirty="0">
                <a:latin typeface="Bookman Old Style" pitchFamily="18" charset="0"/>
              </a:rPr>
              <a:t> </a:t>
            </a:r>
          </a:p>
          <a:p>
            <a:r>
              <a:rPr lang="en-US" dirty="0">
                <a:latin typeface="Bookman Old Style" pitchFamily="18" charset="0"/>
              </a:rPr>
              <a:t>Please do not interpret the state regulations or this training to imply that KSDE endorses the use of seclusion or restraint with any student. </a:t>
            </a:r>
          </a:p>
          <a:p>
            <a:r>
              <a:rPr lang="en-US" dirty="0">
                <a:latin typeface="Bookman Old Style" pitchFamily="18" charset="0"/>
              </a:rPr>
              <a:t> </a:t>
            </a:r>
          </a:p>
          <a:p>
            <a:r>
              <a:rPr lang="en-US" dirty="0">
                <a:latin typeface="Bookman Old Style" pitchFamily="18" charset="0"/>
              </a:rPr>
              <a:t>Seclusion and Restraint are emergency procedures and should not be a planned intervention in any Individual Education Plan  or Behavioral Intervention Plan.</a:t>
            </a:r>
          </a:p>
        </p:txBody>
      </p:sp>
      <p:sp>
        <p:nvSpPr>
          <p:cNvPr id="2" name="Slide Number Placeholder 1"/>
          <p:cNvSpPr>
            <a:spLocks noGrp="1"/>
          </p:cNvSpPr>
          <p:nvPr>
            <p:ph type="sldNum" sz="quarter" idx="12"/>
          </p:nvPr>
        </p:nvSpPr>
        <p:spPr/>
        <p:txBody>
          <a:bodyPr/>
          <a:lstStyle/>
          <a:p>
            <a:fld id="{A19B98BC-D807-473A-86E6-90428634C129}" type="slidenum">
              <a:rPr lang="en-US" smtClean="0"/>
              <a:t>10</a:t>
            </a:fld>
            <a:endParaRPr lang="en-US"/>
          </a:p>
        </p:txBody>
      </p:sp>
    </p:spTree>
    <p:extLst>
      <p:ext uri="{BB962C8B-B14F-4D97-AF65-F5344CB8AC3E}">
        <p14:creationId xmlns:p14="http://schemas.microsoft.com/office/powerpoint/2010/main" val="1041704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Infinity</Template>
  <TotalTime>63</TotalTime>
  <Words>1148</Words>
  <Application>Microsoft Office PowerPoint</Application>
  <PresentationFormat>On-screen Show (4:3)</PresentationFormat>
  <Paragraphs>116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Today’s Presentation Objectives </vt:lpstr>
      <vt:lpstr>State Regulations are in Alignment with National Resource Document </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DCEC Linda</dc:creator>
  <cp:lastModifiedBy>DCEC Linda</cp:lastModifiedBy>
  <cp:revision>20</cp:revision>
  <dcterms:created xsi:type="dcterms:W3CDTF">2013-09-09T14:46:46Z</dcterms:created>
  <dcterms:modified xsi:type="dcterms:W3CDTF">2013-09-09T20:46:38Z</dcterms:modified>
</cp:coreProperties>
</file>