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6" r:id="rId9"/>
    <p:sldId id="281" r:id="rId10"/>
    <p:sldId id="270" r:id="rId11"/>
    <p:sldId id="263" r:id="rId12"/>
    <p:sldId id="264" r:id="rId13"/>
    <p:sldId id="277" r:id="rId14"/>
    <p:sldId id="278" r:id="rId15"/>
    <p:sldId id="265" r:id="rId16"/>
    <p:sldId id="266" r:id="rId17"/>
    <p:sldId id="267" r:id="rId18"/>
    <p:sldId id="268" r:id="rId19"/>
    <p:sldId id="279" r:id="rId20"/>
    <p:sldId id="280" r:id="rId21"/>
    <p:sldId id="272" r:id="rId22"/>
    <p:sldId id="273" r:id="rId23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8A60F-D305-47C1-98E1-C2BCF9E71D8B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A6246-603A-465C-9BFE-C162C89CE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63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345B-411B-473F-8BA3-1AA9420EE278}" type="datetimeFigureOut">
              <a:rPr lang="en-US" smtClean="0"/>
              <a:t>8/27/2013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9C69-390E-4E10-B222-89F0D80F806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345B-411B-473F-8BA3-1AA9420EE278}" type="datetimeFigureOut">
              <a:rPr lang="en-US" smtClean="0"/>
              <a:t>8/27/2013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9C69-390E-4E10-B222-89F0D80F806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345B-411B-473F-8BA3-1AA9420EE278}" type="datetimeFigureOut">
              <a:rPr lang="en-US" smtClean="0"/>
              <a:t>8/27/2013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9C69-390E-4E10-B222-89F0D80F806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345B-411B-473F-8BA3-1AA9420EE278}" type="datetimeFigureOut">
              <a:rPr lang="en-US" smtClean="0"/>
              <a:t>8/27/2013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9C69-390E-4E10-B222-89F0D80F806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345B-411B-473F-8BA3-1AA9420EE278}" type="datetimeFigureOut">
              <a:rPr lang="en-US" smtClean="0"/>
              <a:t>8/27/2013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9C69-390E-4E10-B222-89F0D80F806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345B-411B-473F-8BA3-1AA9420EE278}" type="datetimeFigureOut">
              <a:rPr lang="en-US" smtClean="0"/>
              <a:t>8/27/2013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9C69-390E-4E10-B222-89F0D80F806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345B-411B-473F-8BA3-1AA9420EE278}" type="datetimeFigureOut">
              <a:rPr lang="en-US" smtClean="0"/>
              <a:t>8/27/2013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9C69-390E-4E10-B222-89F0D80F806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345B-411B-473F-8BA3-1AA9420EE278}" type="datetimeFigureOut">
              <a:rPr lang="en-US" smtClean="0"/>
              <a:t>8/27/2013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9C69-390E-4E10-B222-89F0D80F806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345B-411B-473F-8BA3-1AA9420EE278}" type="datetimeFigureOut">
              <a:rPr lang="en-US" smtClean="0"/>
              <a:t>8/27/2013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319C69-390E-4E10-B222-89F0D80F806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345B-411B-473F-8BA3-1AA9420EE278}" type="datetimeFigureOut">
              <a:rPr lang="en-US" smtClean="0"/>
              <a:t>8/27/2013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9C69-390E-4E10-B222-89F0D80F806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345B-411B-473F-8BA3-1AA9420EE278}" type="datetimeFigureOut">
              <a:rPr lang="en-US" smtClean="0"/>
              <a:t>8/27/2013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9C69-390E-4E10-B222-89F0D80F806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4319C69-390E-4E10-B222-89F0D80F806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1B0345B-411B-473F-8BA3-1AA9420EE278}" type="datetimeFigureOut">
              <a:rPr lang="en-US" smtClean="0"/>
              <a:t>8/27/2013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youtu.be/4RDncxuhQs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Positive Behavior Supports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24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Behavior – What is It?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057400"/>
            <a:ext cx="1743075" cy="2619375"/>
          </a:xfrm>
        </p:spPr>
      </p:pic>
    </p:spTree>
    <p:extLst>
      <p:ext uri="{BB962C8B-B14F-4D97-AF65-F5344CB8AC3E}">
        <p14:creationId xmlns:p14="http://schemas.microsoft.com/office/powerpoint/2010/main" val="58978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38400"/>
            <a:ext cx="7620000" cy="3048000"/>
          </a:xfrm>
        </p:spPr>
        <p:txBody>
          <a:bodyPr/>
          <a:lstStyle/>
          <a:p>
            <a:r>
              <a:rPr lang="en-US" dirty="0"/>
              <a:t>A way of getting something or someone to </a:t>
            </a:r>
            <a:r>
              <a:rPr lang="en-US" dirty="0" smtClean="0"/>
              <a:t>someplace.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A way of getting away from something, someone, or </a:t>
            </a:r>
            <a:r>
              <a:rPr lang="en-US" dirty="0" smtClean="0"/>
              <a:t>someplace.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Both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486400"/>
            <a:ext cx="7620000" cy="2362200"/>
          </a:xfrm>
        </p:spPr>
        <p:txBody>
          <a:bodyPr/>
          <a:lstStyle/>
          <a:p>
            <a:pPr marL="11430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92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ABC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Antecedent – A stimulus or trigger.  Things we want or want to get away from.</a:t>
            </a:r>
          </a:p>
          <a:p>
            <a:endParaRPr lang="en-US" dirty="0"/>
          </a:p>
          <a:p>
            <a:r>
              <a:rPr lang="en-US" dirty="0" smtClean="0"/>
              <a:t>Behavior – A response to the antecedent.  We use behavior to accomplish our goals.</a:t>
            </a:r>
          </a:p>
          <a:p>
            <a:endParaRPr lang="en-US" dirty="0"/>
          </a:p>
          <a:p>
            <a:r>
              <a:rPr lang="en-US" dirty="0" smtClean="0"/>
              <a:t>Consequence – Let’s people know how effective or ineffective their behavior was in achieving their goal.  Gives feedback about how we did or did not accomplish our goals.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17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     Consequences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Students need more than just a consequence.</a:t>
            </a:r>
          </a:p>
          <a:p>
            <a:endParaRPr lang="en-US" dirty="0"/>
          </a:p>
          <a:p>
            <a:r>
              <a:rPr lang="en-US" sz="3200" dirty="0" smtClean="0"/>
              <a:t>They need to learn how to change their behavior for next time.</a:t>
            </a:r>
          </a:p>
          <a:p>
            <a:endParaRPr lang="en-US" dirty="0"/>
          </a:p>
          <a:p>
            <a:r>
              <a:rPr lang="en-US" sz="3200" dirty="0" smtClean="0"/>
              <a:t>Changing the antecedent is the most effective way to support people.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80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Power Struggles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350" y="1809750"/>
            <a:ext cx="4457700" cy="4381500"/>
          </a:xfrm>
        </p:spPr>
      </p:pic>
    </p:spTree>
    <p:extLst>
      <p:ext uri="{BB962C8B-B14F-4D97-AF65-F5344CB8AC3E}">
        <p14:creationId xmlns:p14="http://schemas.microsoft.com/office/powerpoint/2010/main" val="213448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Power Struggles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/>
          </a:p>
          <a:p>
            <a:r>
              <a:rPr lang="en-US" dirty="0" smtClean="0"/>
              <a:t> We get into power struggles with our students, because we are not on the same page as our students.</a:t>
            </a:r>
          </a:p>
          <a:p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We need to get to know our kids. (Background, home life, etc.)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We need to take time to listen to them.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What setting events took place at home or on the bus?</a:t>
            </a:r>
          </a:p>
          <a:p>
            <a:pPr marL="114300" indent="0">
              <a:buNone/>
            </a:pPr>
            <a:r>
              <a:rPr lang="en-US" dirty="0" smtClean="0"/>
              <a:t>  </a:t>
            </a:r>
          </a:p>
          <a:p>
            <a:pPr marL="114300" indent="0" algn="ctr">
              <a:buNone/>
            </a:pPr>
            <a:r>
              <a:rPr lang="en-US" b="1" dirty="0" smtClean="0"/>
              <a:t>There is a reason behind these challenging behaviors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8606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Ways to reduce challenging behaviors and prevent power struggles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Listen to your students – Don’t jump to conclusions</a:t>
            </a:r>
          </a:p>
          <a:p>
            <a:r>
              <a:rPr lang="en-US" sz="2400" dirty="0" smtClean="0"/>
              <a:t>Respond calmly – Take a few minutes to get under control</a:t>
            </a:r>
          </a:p>
          <a:p>
            <a:r>
              <a:rPr lang="en-US" sz="2400" dirty="0" smtClean="0"/>
              <a:t>Teach alternate behaviors</a:t>
            </a:r>
          </a:p>
          <a:p>
            <a:r>
              <a:rPr lang="en-US" sz="2400" dirty="0" smtClean="0"/>
              <a:t>Offer choices – Eliminate a potential power struggle</a:t>
            </a:r>
          </a:p>
          <a:p>
            <a:r>
              <a:rPr lang="en-US" sz="2400" dirty="0" smtClean="0"/>
              <a:t>Notice the positives in your students (stay positive)</a:t>
            </a:r>
          </a:p>
          <a:p>
            <a:r>
              <a:rPr lang="en-US" sz="2400" dirty="0" smtClean="0"/>
              <a:t>Be consistent </a:t>
            </a:r>
          </a:p>
          <a:p>
            <a:pPr lvl="1"/>
            <a:r>
              <a:rPr lang="en-US" sz="2400" dirty="0" smtClean="0"/>
              <a:t>1. Students evaluate us all the time</a:t>
            </a:r>
          </a:p>
          <a:p>
            <a:pPr lvl="1"/>
            <a:r>
              <a:rPr lang="en-US" sz="2400" dirty="0" smtClean="0"/>
              <a:t>2. Let your students know of changes to your schedule</a:t>
            </a:r>
            <a:endParaRPr lang="en-US" sz="2400" dirty="0"/>
          </a:p>
          <a:p>
            <a:pPr marL="41148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54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Ways to reduce challenging behaviors and prevent power </a:t>
            </a:r>
            <a:r>
              <a:rPr lang="en-US" sz="2000" dirty="0" smtClean="0"/>
              <a:t>struggles cont.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Have Fun</a:t>
            </a:r>
          </a:p>
          <a:p>
            <a:r>
              <a:rPr lang="en-US" sz="7200" dirty="0" smtClean="0"/>
              <a:t>Don’t take the Bait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52935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Power Struggle Example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66" y="1395124"/>
            <a:ext cx="6705600" cy="5008245"/>
          </a:xfrm>
        </p:spPr>
      </p:pic>
    </p:spTree>
    <p:extLst>
      <p:ext uri="{BB962C8B-B14F-4D97-AF65-F5344CB8AC3E}">
        <p14:creationId xmlns:p14="http://schemas.microsoft.com/office/powerpoint/2010/main" val="122964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Positive Behavior Support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00200"/>
            <a:ext cx="4191000" cy="3962400"/>
          </a:xfrm>
        </p:spPr>
      </p:pic>
    </p:spTree>
    <p:extLst>
      <p:ext uri="{BB962C8B-B14F-4D97-AF65-F5344CB8AC3E}">
        <p14:creationId xmlns:p14="http://schemas.microsoft.com/office/powerpoint/2010/main" val="245545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Positive Behavior Supports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200" u="sng" dirty="0" smtClean="0"/>
              <a:t>Definition</a:t>
            </a:r>
          </a:p>
          <a:p>
            <a:pPr>
              <a:buFontTx/>
              <a:buChar char="-"/>
            </a:pPr>
            <a:r>
              <a:rPr lang="en-US" dirty="0" smtClean="0"/>
              <a:t>To gain knowledge about how to better understand people and help them make changes in their lives to reduce challenging behaviors and reinforce positive behaviors.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 smtClean="0"/>
              <a:t>Take time to set up interventions to help people use their strengths to meet their own needs.</a:t>
            </a:r>
          </a:p>
          <a:p>
            <a:r>
              <a:rPr lang="en-US" dirty="0" smtClean="0"/>
              <a:t>Let students think – Too often we make decision for them.</a:t>
            </a:r>
          </a:p>
          <a:p>
            <a:r>
              <a:rPr lang="en-US" dirty="0" smtClean="0"/>
              <a:t> </a:t>
            </a:r>
            <a:r>
              <a:rPr lang="en-US" dirty="0"/>
              <a:t>D</a:t>
            </a:r>
            <a:r>
              <a:rPr lang="en-US" dirty="0" smtClean="0"/>
              <a:t>o we like being told what to do?  We want to have input.</a:t>
            </a:r>
          </a:p>
          <a:p>
            <a:r>
              <a:rPr lang="en-US" dirty="0" smtClean="0"/>
              <a:t>Think Prevention</a:t>
            </a:r>
          </a:p>
        </p:txBody>
      </p:sp>
    </p:spTree>
    <p:extLst>
      <p:ext uri="{BB962C8B-B14F-4D97-AF65-F5344CB8AC3E}">
        <p14:creationId xmlns:p14="http://schemas.microsoft.com/office/powerpoint/2010/main" val="266960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Prevention strategies reduce the likelihood that the child will need or want to use the challenging behavior.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2501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Prevention questions to ask yourself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How can my environment be changed to reduce the likelihood that the behavior will occur?</a:t>
            </a:r>
          </a:p>
          <a:p>
            <a:r>
              <a:rPr lang="en-US" sz="3600" dirty="0" smtClean="0"/>
              <a:t>How can I build on what works?</a:t>
            </a:r>
          </a:p>
          <a:p>
            <a:r>
              <a:rPr lang="en-US" sz="3600" dirty="0" smtClean="0"/>
              <a:t>What can be done to help the child deal with or avoid behavior triggers?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4915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Reinforcement vs. Punishment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600" u="sng" dirty="0" smtClean="0"/>
              <a:t>Reinforcement</a:t>
            </a:r>
          </a:p>
          <a:p>
            <a:r>
              <a:rPr lang="en-US" sz="3200" dirty="0" smtClean="0"/>
              <a:t>The purpose of reinforcement is to increase the likelihood of that behavior.</a:t>
            </a:r>
          </a:p>
          <a:p>
            <a:r>
              <a:rPr lang="en-US" sz="3200" dirty="0" smtClean="0"/>
              <a:t>Studies show that reinforcement is more effective at changing behaviors than punishment.</a:t>
            </a:r>
          </a:p>
          <a:p>
            <a:r>
              <a:rPr lang="en-US" sz="3200" dirty="0" smtClean="0"/>
              <a:t>Take time and let them know exactly what they did well.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0874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Reinforcement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850" y="1873250"/>
            <a:ext cx="3822700" cy="4254500"/>
          </a:xfrm>
        </p:spPr>
      </p:pic>
    </p:spTree>
    <p:extLst>
      <p:ext uri="{BB962C8B-B14F-4D97-AF65-F5344CB8AC3E}">
        <p14:creationId xmlns:p14="http://schemas.microsoft.com/office/powerpoint/2010/main" val="332202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Punishment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We punish to decrease behavior.</a:t>
            </a:r>
          </a:p>
          <a:p>
            <a:endParaRPr lang="en-US" sz="3600" dirty="0" smtClean="0"/>
          </a:p>
          <a:p>
            <a:r>
              <a:rPr lang="en-US" sz="3600" dirty="0" smtClean="0"/>
              <a:t>Is punishment always effective?</a:t>
            </a:r>
          </a:p>
          <a:p>
            <a:endParaRPr lang="en-US" sz="3600" dirty="0" smtClean="0"/>
          </a:p>
          <a:p>
            <a:r>
              <a:rPr lang="en-US" sz="3600" dirty="0" smtClean="0"/>
              <a:t>When we punish we usually take something away!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7870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Punishment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981200"/>
            <a:ext cx="4038600" cy="3352800"/>
          </a:xfrm>
        </p:spPr>
      </p:pic>
    </p:spTree>
    <p:extLst>
      <p:ext uri="{BB962C8B-B14F-4D97-AF65-F5344CB8AC3E}">
        <p14:creationId xmlns:p14="http://schemas.microsoft.com/office/powerpoint/2010/main" val="75012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Consider this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/>
              <a:t>“If a child doesn’t know how to read, we teach.”</a:t>
            </a:r>
          </a:p>
          <a:p>
            <a:r>
              <a:rPr lang="en-US" sz="3600" dirty="0" smtClean="0"/>
              <a:t>“If a child doesn’t know how to swim, we teach.”</a:t>
            </a:r>
          </a:p>
          <a:p>
            <a:r>
              <a:rPr lang="en-US" sz="3600" dirty="0" smtClean="0"/>
              <a:t>“If a child doesn’t know how to multiply, we teach.”</a:t>
            </a:r>
          </a:p>
          <a:p>
            <a:r>
              <a:rPr lang="en-US" sz="3600" dirty="0" smtClean="0"/>
              <a:t>“If a child doesn’t know how to spell, we teach.”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83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Consider this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“If a child doesn’t know how to behave – </a:t>
            </a:r>
          </a:p>
          <a:p>
            <a:endParaRPr lang="en-US" sz="3600" dirty="0"/>
          </a:p>
          <a:p>
            <a:pPr lvl="1">
              <a:buFontTx/>
              <a:buChar char="-"/>
            </a:pPr>
            <a:r>
              <a:rPr lang="en-US" sz="3400" dirty="0" smtClean="0"/>
              <a:t>We teach?</a:t>
            </a:r>
          </a:p>
          <a:p>
            <a:pPr lvl="1">
              <a:buFontTx/>
              <a:buChar char="-"/>
            </a:pPr>
            <a:r>
              <a:rPr lang="en-US" sz="3400" dirty="0" smtClean="0"/>
              <a:t>We punish?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64372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Bottom Line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Treat People with Dignity and Respect</a:t>
            </a:r>
          </a:p>
          <a:p>
            <a:r>
              <a:rPr lang="en-US" sz="3200" dirty="0" smtClean="0"/>
              <a:t>Know the students we are serving</a:t>
            </a:r>
          </a:p>
          <a:p>
            <a:pPr marL="11430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- Setting Events</a:t>
            </a:r>
          </a:p>
          <a:p>
            <a:pPr marL="11430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- Triggers</a:t>
            </a:r>
          </a:p>
          <a:p>
            <a:pPr marL="11430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- De-escalation strategies</a:t>
            </a:r>
          </a:p>
          <a:p>
            <a:pPr marL="11430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- Behavior Plans (</a:t>
            </a:r>
            <a:r>
              <a:rPr lang="en-US" sz="3200" smtClean="0"/>
              <a:t>Work with SIT team)</a:t>
            </a:r>
            <a:endParaRPr lang="en-US" sz="3200" dirty="0" smtClean="0"/>
          </a:p>
          <a:p>
            <a:r>
              <a:rPr lang="en-US" sz="3200" dirty="0" smtClean="0"/>
              <a:t>Build a rapport with your students</a:t>
            </a:r>
          </a:p>
          <a:p>
            <a:r>
              <a:rPr lang="en-US" sz="3200" dirty="0" smtClean="0"/>
              <a:t>BE NICE</a:t>
            </a:r>
          </a:p>
        </p:txBody>
      </p:sp>
    </p:spTree>
    <p:extLst>
      <p:ext uri="{BB962C8B-B14F-4D97-AF65-F5344CB8AC3E}">
        <p14:creationId xmlns:p14="http://schemas.microsoft.com/office/powerpoint/2010/main" val="415126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7543800" cy="1447800"/>
          </a:xfrm>
        </p:spPr>
        <p:txBody>
          <a:bodyPr/>
          <a:lstStyle/>
          <a:p>
            <a:pPr algn="ctr"/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7620000" cy="4800600"/>
          </a:xfrm>
        </p:spPr>
        <p:txBody>
          <a:bodyPr/>
          <a:lstStyle/>
          <a:p>
            <a:r>
              <a:rPr lang="en-US" u="sng" dirty="0">
                <a:hlinkClick r:id="rId2"/>
              </a:rPr>
              <a:t>http://</a:t>
            </a:r>
            <a:r>
              <a:rPr lang="en-US" u="sng" dirty="0" smtClean="0">
                <a:hlinkClick r:id="rId2"/>
              </a:rPr>
              <a:t>youtu.be/4RDncxuhQsg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04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370</TotalTime>
  <Words>586</Words>
  <Application>Microsoft Office PowerPoint</Application>
  <PresentationFormat>On-screen Show (4:3)</PresentationFormat>
  <Paragraphs>90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Adjacency</vt:lpstr>
      <vt:lpstr>Positive Behavior Supports</vt:lpstr>
      <vt:lpstr>Behavior – What is It?</vt:lpstr>
      <vt:lpstr>A way of getting something or someone to someplace.  A way of getting away from something, someone, or someplace.  Both </vt:lpstr>
      <vt:lpstr>ABC Model</vt:lpstr>
      <vt:lpstr>      Consequences  </vt:lpstr>
      <vt:lpstr>Power Struggles</vt:lpstr>
      <vt:lpstr>Power Struggles</vt:lpstr>
      <vt:lpstr>Ways to reduce challenging behaviors and prevent power struggles</vt:lpstr>
      <vt:lpstr>Ways to reduce challenging behaviors and prevent power struggles cont.</vt:lpstr>
      <vt:lpstr>Power Struggle Example</vt:lpstr>
      <vt:lpstr>Positive Behavior Support</vt:lpstr>
      <vt:lpstr>Positive Behavior Supports</vt:lpstr>
      <vt:lpstr>Prevention</vt:lpstr>
      <vt:lpstr>Prevention questions to ask yourself</vt:lpstr>
      <vt:lpstr>Reinforcement vs. Punishment</vt:lpstr>
      <vt:lpstr>Reinforcement</vt:lpstr>
      <vt:lpstr>Punishment</vt:lpstr>
      <vt:lpstr>Punishment</vt:lpstr>
      <vt:lpstr>Consider this</vt:lpstr>
      <vt:lpstr>Consider this cont.</vt:lpstr>
      <vt:lpstr>Bottom Line </vt:lpstr>
      <vt:lpstr>Video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Peterson</dc:creator>
  <cp:lastModifiedBy>Matt Peterson</cp:lastModifiedBy>
  <cp:revision>29</cp:revision>
  <cp:lastPrinted>2013-08-27T14:14:25Z</cp:lastPrinted>
  <dcterms:created xsi:type="dcterms:W3CDTF">2013-08-02T20:38:27Z</dcterms:created>
  <dcterms:modified xsi:type="dcterms:W3CDTF">2013-08-27T14:23:47Z</dcterms:modified>
</cp:coreProperties>
</file>