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64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9F0ADE-740E-4546-8EE4-396A924FF91B}" type="datetimeFigureOut">
              <a:rPr lang="en-US" smtClean="0"/>
              <a:t>9/9/2013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CAB5FE-EAA1-4C19-B221-B60E80C81798}" type="slidenum">
              <a:rPr lang="en-US" smtClean="0"/>
              <a:t>‹#›</a:t>
            </a:fld>
            <a:endParaRPr lang="en-US"/>
          </a:p>
        </p:txBody>
      </p:sp>
    </p:spTree>
    <p:extLst>
      <p:ext uri="{BB962C8B-B14F-4D97-AF65-F5344CB8AC3E}">
        <p14:creationId xmlns:p14="http://schemas.microsoft.com/office/powerpoint/2010/main" val="2781759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ABBCD9F-ED0A-485D-9DB5-8452DAB697FA}" type="datetime1">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B7E95-4990-4800-9A11-F608D19284A1}" type="slidenum">
              <a:rPr lang="en-US" smtClean="0"/>
              <a:t>‹#›</a:t>
            </a:fld>
            <a:endParaRPr lang="en-US"/>
          </a:p>
        </p:txBody>
      </p:sp>
    </p:spTree>
    <p:extLst>
      <p:ext uri="{BB962C8B-B14F-4D97-AF65-F5344CB8AC3E}">
        <p14:creationId xmlns:p14="http://schemas.microsoft.com/office/powerpoint/2010/main" val="1213973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25B794-8103-4A3E-9925-CE21EF698F3A}" type="datetime1">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B7E95-4990-4800-9A11-F608D19284A1}" type="slidenum">
              <a:rPr lang="en-US" smtClean="0"/>
              <a:t>‹#›</a:t>
            </a:fld>
            <a:endParaRPr lang="en-US"/>
          </a:p>
        </p:txBody>
      </p:sp>
    </p:spTree>
    <p:extLst>
      <p:ext uri="{BB962C8B-B14F-4D97-AF65-F5344CB8AC3E}">
        <p14:creationId xmlns:p14="http://schemas.microsoft.com/office/powerpoint/2010/main" val="2932960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59541F-CE4F-49E0-A6B3-1EA088B56FF8}" type="datetime1">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B7E95-4990-4800-9A11-F608D19284A1}" type="slidenum">
              <a:rPr lang="en-US" smtClean="0"/>
              <a:t>‹#›</a:t>
            </a:fld>
            <a:endParaRPr lang="en-US"/>
          </a:p>
        </p:txBody>
      </p:sp>
    </p:spTree>
    <p:extLst>
      <p:ext uri="{BB962C8B-B14F-4D97-AF65-F5344CB8AC3E}">
        <p14:creationId xmlns:p14="http://schemas.microsoft.com/office/powerpoint/2010/main" val="3870234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EE64A9-F9A2-4849-BE8C-67B9FF10D760}" type="datetime1">
              <a:rPr lang="en-US" smtClean="0"/>
              <a:t>9/9/2013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B7E95-4990-4800-9A11-F608D19284A1}" type="slidenum">
              <a:rPr lang="en-US" smtClean="0"/>
              <a:t>‹#›</a:t>
            </a:fld>
            <a:endParaRPr lang="en-US"/>
          </a:p>
        </p:txBody>
      </p:sp>
    </p:spTree>
    <p:extLst>
      <p:ext uri="{BB962C8B-B14F-4D97-AF65-F5344CB8AC3E}">
        <p14:creationId xmlns:p14="http://schemas.microsoft.com/office/powerpoint/2010/main" val="3850119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2CBB43-11B3-4963-9FC3-E98317CCE533}" type="datetime1">
              <a:rPr lang="en-US" smtClean="0"/>
              <a:t>9/9/2013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CB7E95-4990-4800-9A11-F608D19284A1}" type="slidenum">
              <a:rPr lang="en-US" smtClean="0"/>
              <a:t>‹#›</a:t>
            </a:fld>
            <a:endParaRPr lang="en-US"/>
          </a:p>
        </p:txBody>
      </p:sp>
    </p:spTree>
    <p:extLst>
      <p:ext uri="{BB962C8B-B14F-4D97-AF65-F5344CB8AC3E}">
        <p14:creationId xmlns:p14="http://schemas.microsoft.com/office/powerpoint/2010/main" val="3182586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66B93D-8457-4290-989C-94EF371986C3}" type="datetime1">
              <a:rPr lang="en-US" smtClean="0"/>
              <a:t>9/9/2013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CB7E95-4990-4800-9A11-F608D19284A1}" type="slidenum">
              <a:rPr lang="en-US" smtClean="0"/>
              <a:t>‹#›</a:t>
            </a:fld>
            <a:endParaRPr lang="en-US"/>
          </a:p>
        </p:txBody>
      </p:sp>
    </p:spTree>
    <p:extLst>
      <p:ext uri="{BB962C8B-B14F-4D97-AF65-F5344CB8AC3E}">
        <p14:creationId xmlns:p14="http://schemas.microsoft.com/office/powerpoint/2010/main" val="1879046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994364-B224-4898-B7F7-8BB6F62C6D4E}" type="datetime1">
              <a:rPr lang="en-US" smtClean="0"/>
              <a:t>9/9/2013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CB7E95-4990-4800-9A11-F608D19284A1}" type="slidenum">
              <a:rPr lang="en-US" smtClean="0"/>
              <a:t>‹#›</a:t>
            </a:fld>
            <a:endParaRPr lang="en-US"/>
          </a:p>
        </p:txBody>
      </p:sp>
    </p:spTree>
    <p:extLst>
      <p:ext uri="{BB962C8B-B14F-4D97-AF65-F5344CB8AC3E}">
        <p14:creationId xmlns:p14="http://schemas.microsoft.com/office/powerpoint/2010/main" val="3075043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F33D85-7CC6-462E-B7ED-E825B968D953}" type="datetime1">
              <a:rPr lang="en-US" smtClean="0"/>
              <a:t>9/9/2013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B7E95-4990-4800-9A11-F608D19284A1}" type="slidenum">
              <a:rPr lang="en-US" smtClean="0"/>
              <a:t>‹#›</a:t>
            </a:fld>
            <a:endParaRPr lang="en-US"/>
          </a:p>
        </p:txBody>
      </p:sp>
    </p:spTree>
    <p:extLst>
      <p:ext uri="{BB962C8B-B14F-4D97-AF65-F5344CB8AC3E}">
        <p14:creationId xmlns:p14="http://schemas.microsoft.com/office/powerpoint/2010/main" val="3939029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8B20B8-7A2E-4E1E-9C25-7C451D27A6E4}" type="datetime1">
              <a:rPr lang="en-US" smtClean="0"/>
              <a:t>9/9/2013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B7E95-4990-4800-9A11-F608D19284A1}" type="slidenum">
              <a:rPr lang="en-US" smtClean="0"/>
              <a:t>‹#›</a:t>
            </a:fld>
            <a:endParaRPr lang="en-US"/>
          </a:p>
        </p:txBody>
      </p:sp>
    </p:spTree>
    <p:extLst>
      <p:ext uri="{BB962C8B-B14F-4D97-AF65-F5344CB8AC3E}">
        <p14:creationId xmlns:p14="http://schemas.microsoft.com/office/powerpoint/2010/main" val="2659298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C8CC5C-E2EF-49F4-A465-AF4FAE9A8FA1}" type="datetime1">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B7E95-4990-4800-9A11-F608D19284A1}" type="slidenum">
              <a:rPr lang="en-US" smtClean="0"/>
              <a:t>‹#›</a:t>
            </a:fld>
            <a:endParaRPr lang="en-US"/>
          </a:p>
        </p:txBody>
      </p:sp>
    </p:spTree>
    <p:extLst>
      <p:ext uri="{BB962C8B-B14F-4D97-AF65-F5344CB8AC3E}">
        <p14:creationId xmlns:p14="http://schemas.microsoft.com/office/powerpoint/2010/main" val="371937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22D3E-9939-4728-B6CA-051EE5502B25}" type="datetime1">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B7E95-4990-4800-9A11-F608D19284A1}" type="slidenum">
              <a:rPr lang="en-US" smtClean="0"/>
              <a:t>‹#›</a:t>
            </a:fld>
            <a:endParaRPr lang="en-US"/>
          </a:p>
        </p:txBody>
      </p:sp>
    </p:spTree>
    <p:extLst>
      <p:ext uri="{BB962C8B-B14F-4D97-AF65-F5344CB8AC3E}">
        <p14:creationId xmlns:p14="http://schemas.microsoft.com/office/powerpoint/2010/main" val="1283758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E54D2-051F-4F9B-875A-31071F6F8633}" type="datetime1">
              <a:rPr lang="en-US" smtClean="0"/>
              <a:t>9/9/2013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CB7E95-4990-4800-9A11-F608D19284A1}" type="slidenum">
              <a:rPr lang="en-US" smtClean="0"/>
              <a:t>‹#›</a:t>
            </a:fld>
            <a:endParaRPr lang="en-US"/>
          </a:p>
        </p:txBody>
      </p:sp>
    </p:spTree>
    <p:extLst>
      <p:ext uri="{BB962C8B-B14F-4D97-AF65-F5344CB8AC3E}">
        <p14:creationId xmlns:p14="http://schemas.microsoft.com/office/powerpoint/2010/main" val="2602688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ksdetasn.or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ksdetasn.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ksdetasn.org/" TargetMode="External"/><Relationship Id="rId2" Type="http://schemas.openxmlformats.org/officeDocument/2006/relationships/hyperlink" Target="mailto:jrosborough@ksde.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001000" cy="2590800"/>
          </a:xfrm>
        </p:spPr>
        <p:txBody>
          <a:bodyPr>
            <a:normAutofit/>
          </a:bodyPr>
          <a:lstStyle/>
          <a:p>
            <a:r>
              <a:rPr lang="en-US" sz="2400" dirty="0">
                <a:latin typeface="Bookman Old Style" pitchFamily="18" charset="0"/>
              </a:rPr>
              <a:t>Kansas State Board of Education Regulations on Emergency Safety Intervention (</a:t>
            </a:r>
            <a:r>
              <a:rPr lang="en-US" sz="2400" dirty="0" err="1">
                <a:latin typeface="Bookman Old Style" pitchFamily="18" charset="0"/>
              </a:rPr>
              <a:t>ESI</a:t>
            </a:r>
            <a:r>
              <a:rPr lang="en-US" sz="2400" dirty="0">
                <a:latin typeface="Bookman Old Style" pitchFamily="18" charset="0"/>
              </a:rPr>
              <a:t>) – </a:t>
            </a:r>
            <a:r>
              <a:rPr lang="en-US" sz="3100" dirty="0" smtClean="0">
                <a:latin typeface="Bookman Old Style" pitchFamily="18" charset="0"/>
              </a:rPr>
              <a:t/>
            </a:r>
            <a:br>
              <a:rPr lang="en-US" sz="3100" dirty="0" smtClean="0">
                <a:latin typeface="Bookman Old Style" pitchFamily="18" charset="0"/>
              </a:rPr>
            </a:br>
            <a:r>
              <a:rPr lang="en-US" sz="3100" dirty="0" smtClean="0">
                <a:latin typeface="Bookman Old Style" pitchFamily="18" charset="0"/>
              </a:rPr>
              <a:t/>
            </a:r>
            <a:br>
              <a:rPr lang="en-US" sz="3100" dirty="0" smtClean="0">
                <a:latin typeface="Bookman Old Style" pitchFamily="18" charset="0"/>
              </a:rPr>
            </a:br>
            <a:r>
              <a:rPr lang="en-US" b="1" dirty="0" smtClean="0">
                <a:latin typeface="Bookman Old Style" pitchFamily="18" charset="0"/>
              </a:rPr>
              <a:t>Clarification</a:t>
            </a:r>
            <a:endParaRPr lang="en-US" b="1" dirty="0">
              <a:latin typeface="Bookman Old Style" pitchFamily="18" charset="0"/>
            </a:endParaRPr>
          </a:p>
        </p:txBody>
      </p:sp>
      <p:sp>
        <p:nvSpPr>
          <p:cNvPr id="4" name="Slide Number Placeholder 3"/>
          <p:cNvSpPr>
            <a:spLocks noGrp="1"/>
          </p:cNvSpPr>
          <p:nvPr>
            <p:ph type="sldNum" sz="quarter" idx="12"/>
          </p:nvPr>
        </p:nvSpPr>
        <p:spPr/>
        <p:txBody>
          <a:bodyPr/>
          <a:lstStyle/>
          <a:p>
            <a:fld id="{4ECB7E95-4990-4800-9A11-F608D19284A1}" type="slidenum">
              <a:rPr lang="en-US" smtClean="0"/>
              <a:t>1</a:t>
            </a:fld>
            <a:endParaRPr lang="en-US"/>
          </a:p>
        </p:txBody>
      </p:sp>
    </p:spTree>
    <p:extLst>
      <p:ext uri="{BB962C8B-B14F-4D97-AF65-F5344CB8AC3E}">
        <p14:creationId xmlns:p14="http://schemas.microsoft.com/office/powerpoint/2010/main" val="3060145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Bookman Old Style" pitchFamily="18" charset="0"/>
              </a:rPr>
              <a:t>Purpose</a:t>
            </a:r>
            <a:r>
              <a:rPr lang="en-US" dirty="0">
                <a:latin typeface="Bookman Old Style" pitchFamily="18" charset="0"/>
              </a:rPr>
              <a:t/>
            </a:r>
            <a:br>
              <a:rPr lang="en-US" dirty="0">
                <a:latin typeface="Bookman Old Style" pitchFamily="18" charset="0"/>
              </a:rPr>
            </a:br>
            <a:endParaRPr lang="en-US" dirty="0">
              <a:latin typeface="Bookman Old Style" pitchFamily="18" charset="0"/>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sz="2600" dirty="0">
                <a:latin typeface="Bookman Old Style" pitchFamily="18" charset="0"/>
              </a:rPr>
              <a:t>The purpose of this memorandum is to provide clarification on Emergency Safety Intervention (</a:t>
            </a:r>
            <a:r>
              <a:rPr lang="en-US" sz="2600" dirty="0" err="1">
                <a:latin typeface="Bookman Old Style" pitchFamily="18" charset="0"/>
              </a:rPr>
              <a:t>ESI</a:t>
            </a:r>
            <a:r>
              <a:rPr lang="en-US" sz="2600" dirty="0">
                <a:latin typeface="Bookman Old Style" pitchFamily="18" charset="0"/>
              </a:rPr>
              <a:t>) regulations passed by the Kansas State Board of Education in February 2013.  The Early Childhood, Special Education, and Title Services (</a:t>
            </a:r>
            <a:r>
              <a:rPr lang="en-US" sz="2600" dirty="0" err="1">
                <a:latin typeface="Bookman Old Style" pitchFamily="18" charset="0"/>
              </a:rPr>
              <a:t>ECSET</a:t>
            </a:r>
            <a:r>
              <a:rPr lang="en-US" sz="2600" dirty="0">
                <a:latin typeface="Bookman Old Style" pitchFamily="18" charset="0"/>
              </a:rPr>
              <a:t>) team has received a number of questions and comments since the passing of the regulations in February about not only how the regulations should be implemented but also why Kansas has regulations on the use of </a:t>
            </a:r>
            <a:r>
              <a:rPr lang="en-US" sz="2600" dirty="0" err="1">
                <a:latin typeface="Bookman Old Style" pitchFamily="18" charset="0"/>
              </a:rPr>
              <a:t>ESI</a:t>
            </a:r>
            <a:r>
              <a:rPr lang="en-US" sz="2600" dirty="0">
                <a:latin typeface="Bookman Old Style" pitchFamily="18" charset="0"/>
              </a:rPr>
              <a:t> with any Kansas student.  This memorandum will address several points on how the Kansas State Board of Education regulations on </a:t>
            </a:r>
            <a:r>
              <a:rPr lang="en-US" sz="2600" dirty="0" err="1">
                <a:latin typeface="Bookman Old Style" pitchFamily="18" charset="0"/>
              </a:rPr>
              <a:t>ESI</a:t>
            </a:r>
            <a:r>
              <a:rPr lang="en-US" sz="2600" dirty="0">
                <a:latin typeface="Bookman Old Style" pitchFamily="18" charset="0"/>
              </a:rPr>
              <a:t> came to be and what the regulations purport to do. </a:t>
            </a:r>
            <a:r>
              <a:rPr lang="en-US" dirty="0">
                <a:latin typeface="Bookman Old Style" pitchFamily="18" charset="0"/>
              </a:rPr>
              <a:t> </a:t>
            </a:r>
          </a:p>
          <a:p>
            <a:endParaRPr lang="en-US" dirty="0">
              <a:latin typeface="Bookman Old Style" pitchFamily="18" charset="0"/>
            </a:endParaRPr>
          </a:p>
        </p:txBody>
      </p:sp>
      <p:sp>
        <p:nvSpPr>
          <p:cNvPr id="4" name="Slide Number Placeholder 3"/>
          <p:cNvSpPr>
            <a:spLocks noGrp="1"/>
          </p:cNvSpPr>
          <p:nvPr>
            <p:ph type="sldNum" sz="quarter" idx="12"/>
          </p:nvPr>
        </p:nvSpPr>
        <p:spPr/>
        <p:txBody>
          <a:bodyPr/>
          <a:lstStyle/>
          <a:p>
            <a:fld id="{4ECB7E95-4990-4800-9A11-F608D19284A1}" type="slidenum">
              <a:rPr lang="en-US" smtClean="0"/>
              <a:t>2</a:t>
            </a:fld>
            <a:endParaRPr lang="en-US"/>
          </a:p>
        </p:txBody>
      </p:sp>
    </p:spTree>
    <p:extLst>
      <p:ext uri="{BB962C8B-B14F-4D97-AF65-F5344CB8AC3E}">
        <p14:creationId xmlns:p14="http://schemas.microsoft.com/office/powerpoint/2010/main" val="729882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85800"/>
            <a:ext cx="8305800" cy="6019800"/>
          </a:xfrm>
        </p:spPr>
        <p:txBody>
          <a:bodyPr>
            <a:noAutofit/>
          </a:bodyPr>
          <a:lstStyle/>
          <a:p>
            <a:pPr marL="0" indent="0">
              <a:buNone/>
            </a:pPr>
            <a:r>
              <a:rPr lang="en-US" sz="2200" dirty="0">
                <a:latin typeface="Bookman Old Style" pitchFamily="18" charset="0"/>
              </a:rPr>
              <a:t>The </a:t>
            </a:r>
            <a:r>
              <a:rPr lang="en-US" sz="2200" dirty="0" err="1">
                <a:latin typeface="Bookman Old Style" pitchFamily="18" charset="0"/>
              </a:rPr>
              <a:t>ECSET</a:t>
            </a:r>
            <a:r>
              <a:rPr lang="en-US" sz="2200" dirty="0">
                <a:latin typeface="Bookman Old Style" pitchFamily="18" charset="0"/>
              </a:rPr>
              <a:t> team welcomes and appreciates the opportunities to have on-going dialogue about the Kansas State Board of Education regulations on </a:t>
            </a:r>
            <a:r>
              <a:rPr lang="en-US" sz="2200" dirty="0" err="1">
                <a:latin typeface="Bookman Old Style" pitchFamily="18" charset="0"/>
              </a:rPr>
              <a:t>ESI</a:t>
            </a:r>
            <a:r>
              <a:rPr lang="en-US" sz="2200" dirty="0">
                <a:latin typeface="Bookman Old Style" pitchFamily="18" charset="0"/>
              </a:rPr>
              <a:t>.  The conversations about the Kansas State Board of Education regulations on </a:t>
            </a:r>
            <a:r>
              <a:rPr lang="en-US" sz="2200" dirty="0" err="1">
                <a:latin typeface="Bookman Old Style" pitchFamily="18" charset="0"/>
              </a:rPr>
              <a:t>ESI</a:t>
            </a:r>
            <a:r>
              <a:rPr lang="en-US" sz="2200" dirty="0">
                <a:latin typeface="Bookman Old Style" pitchFamily="18" charset="0"/>
              </a:rPr>
              <a:t> have brought the efforts of Kansas educators to address behavior in a positive and meaningful way across all school settings to the forefront.  These efforts, occurring across Kansas, to ensure that all Kansas students have the opportunity to learn in a safe, inviting, and engaged environment are not only in support and accordance with the Kansas State Board of Education regulations on </a:t>
            </a:r>
            <a:r>
              <a:rPr lang="en-US" sz="2200" dirty="0" err="1">
                <a:latin typeface="Bookman Old Style" pitchFamily="18" charset="0"/>
              </a:rPr>
              <a:t>ESI</a:t>
            </a:r>
            <a:r>
              <a:rPr lang="en-US" sz="2200" dirty="0">
                <a:latin typeface="Bookman Old Style" pitchFamily="18" charset="0"/>
              </a:rPr>
              <a:t> but a make real difference for Kansas students and their families.   As this memorandum is limited in scope, contact information for additional comments and questions on the Kansas State Board of Education regulations on </a:t>
            </a:r>
            <a:r>
              <a:rPr lang="en-US" sz="2200" dirty="0" err="1">
                <a:latin typeface="Bookman Old Style" pitchFamily="18" charset="0"/>
              </a:rPr>
              <a:t>ESI</a:t>
            </a:r>
            <a:r>
              <a:rPr lang="en-US" sz="2200" dirty="0">
                <a:latin typeface="Bookman Old Style" pitchFamily="18" charset="0"/>
              </a:rPr>
              <a:t> is listed at the end of this memorandum.  </a:t>
            </a:r>
          </a:p>
        </p:txBody>
      </p:sp>
      <p:sp>
        <p:nvSpPr>
          <p:cNvPr id="4" name="Slide Number Placeholder 3"/>
          <p:cNvSpPr>
            <a:spLocks noGrp="1"/>
          </p:cNvSpPr>
          <p:nvPr>
            <p:ph type="sldNum" sz="quarter" idx="12"/>
          </p:nvPr>
        </p:nvSpPr>
        <p:spPr/>
        <p:txBody>
          <a:bodyPr/>
          <a:lstStyle/>
          <a:p>
            <a:fld id="{4ECB7E95-4990-4800-9A11-F608D19284A1}" type="slidenum">
              <a:rPr lang="en-US" smtClean="0"/>
              <a:t>3</a:t>
            </a:fld>
            <a:endParaRPr lang="en-US"/>
          </a:p>
        </p:txBody>
      </p:sp>
    </p:spTree>
    <p:extLst>
      <p:ext uri="{BB962C8B-B14F-4D97-AF65-F5344CB8AC3E}">
        <p14:creationId xmlns:p14="http://schemas.microsoft.com/office/powerpoint/2010/main" val="14652675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Bookman Old Style" pitchFamily="18" charset="0"/>
              </a:rPr>
              <a:t>History</a:t>
            </a:r>
            <a:r>
              <a:rPr lang="en-US" dirty="0"/>
              <a:t/>
            </a:r>
            <a:br>
              <a:rPr lang="en-US" dirty="0"/>
            </a:br>
            <a:endParaRPr lang="en-US" dirty="0"/>
          </a:p>
        </p:txBody>
      </p:sp>
      <p:sp>
        <p:nvSpPr>
          <p:cNvPr id="3" name="Content Placeholder 2"/>
          <p:cNvSpPr>
            <a:spLocks noGrp="1"/>
          </p:cNvSpPr>
          <p:nvPr>
            <p:ph idx="1"/>
          </p:nvPr>
        </p:nvSpPr>
        <p:spPr>
          <a:xfrm>
            <a:off x="457200" y="914400"/>
            <a:ext cx="8534400" cy="5638800"/>
          </a:xfrm>
        </p:spPr>
        <p:txBody>
          <a:bodyPr>
            <a:noAutofit/>
          </a:bodyPr>
          <a:lstStyle/>
          <a:p>
            <a:pPr marL="0" indent="0">
              <a:buNone/>
            </a:pPr>
            <a:r>
              <a:rPr lang="en-US" sz="1900" dirty="0">
                <a:latin typeface="Bookman Old Style" pitchFamily="18" charset="0"/>
              </a:rPr>
              <a:t>Emergency Safety Interventions (</a:t>
            </a:r>
            <a:r>
              <a:rPr lang="en-US" sz="1900" dirty="0" err="1">
                <a:latin typeface="Bookman Old Style" pitchFamily="18" charset="0"/>
              </a:rPr>
              <a:t>ESI</a:t>
            </a:r>
            <a:r>
              <a:rPr lang="en-US" sz="1900" dirty="0">
                <a:latin typeface="Bookman Old Style" pitchFamily="18" charset="0"/>
              </a:rPr>
              <a:t>), formerly referred to as seclusion and restraint, has been an issue of action and discussion in Kansas for the past nine years.  Multiple attempts have been made by interest groups to have legislation regulating the use of seclusion and restraint in Kansas schools (2005 SB 241, 2012 </a:t>
            </a:r>
            <a:r>
              <a:rPr lang="en-US" sz="1900" dirty="0" err="1">
                <a:latin typeface="Bookman Old Style" pitchFamily="18" charset="0"/>
              </a:rPr>
              <a:t>HB</a:t>
            </a:r>
            <a:r>
              <a:rPr lang="en-US" sz="1900" dirty="0">
                <a:latin typeface="Bookman Old Style" pitchFamily="18" charset="0"/>
              </a:rPr>
              <a:t> 2444). Similar concurrent attempts for legislation have been made at the federal level with the most notable being the </a:t>
            </a:r>
            <a:r>
              <a:rPr lang="en-US" sz="1900" i="1" dirty="0">
                <a:latin typeface="Bookman Old Style" pitchFamily="18" charset="0"/>
              </a:rPr>
              <a:t>Keeping All Students Safe Act</a:t>
            </a:r>
            <a:r>
              <a:rPr lang="en-US" sz="1900" dirty="0">
                <a:latin typeface="Bookman Old Style" pitchFamily="18" charset="0"/>
              </a:rPr>
              <a:t> introduced by Senator Harkin in 2011.  The United States Department of Education (</a:t>
            </a:r>
            <a:r>
              <a:rPr lang="en-US" sz="1900" dirty="0" err="1">
                <a:latin typeface="Bookman Old Style" pitchFamily="18" charset="0"/>
              </a:rPr>
              <a:t>USDOE</a:t>
            </a:r>
            <a:r>
              <a:rPr lang="en-US" sz="1900" dirty="0">
                <a:latin typeface="Bookman Old Style" pitchFamily="18" charset="0"/>
              </a:rPr>
              <a:t>) responded to the concerns that prompted the proposed legislation with data collection on state-level efforts to limit, prohibit, and or regulate the use of seclusion and restraint in schools and the issuance of the </a:t>
            </a:r>
            <a:r>
              <a:rPr lang="en-US" sz="1900" i="1" dirty="0">
                <a:latin typeface="Bookman Old Style" pitchFamily="18" charset="0"/>
              </a:rPr>
              <a:t>Restraint and Seclusion Resource Document </a:t>
            </a:r>
            <a:r>
              <a:rPr lang="en-US" sz="1900" dirty="0">
                <a:latin typeface="Bookman Old Style" pitchFamily="18" charset="0"/>
              </a:rPr>
              <a:t>in May 2012. The </a:t>
            </a:r>
            <a:r>
              <a:rPr lang="en-US" sz="1900" dirty="0" err="1">
                <a:latin typeface="Bookman Old Style" pitchFamily="18" charset="0"/>
              </a:rPr>
              <a:t>USDOE</a:t>
            </a:r>
            <a:r>
              <a:rPr lang="en-US" sz="1900" dirty="0">
                <a:latin typeface="Bookman Old Style" pitchFamily="18" charset="0"/>
              </a:rPr>
              <a:t> </a:t>
            </a:r>
            <a:r>
              <a:rPr lang="en-US" sz="1900" i="1" dirty="0">
                <a:latin typeface="Bookman Old Style" pitchFamily="18" charset="0"/>
              </a:rPr>
              <a:t>Restraint and Seclusion Resource Document </a:t>
            </a:r>
            <a:r>
              <a:rPr lang="en-US" sz="1900" dirty="0">
                <a:latin typeface="Bookman Old Style" pitchFamily="18" charset="0"/>
              </a:rPr>
              <a:t>identified 15 principles for consideration when policies and procedures are developed for the use, when appropriate, of restraint and seclusion with any student in school.  Of note, the Kansas State Board of Education regulations on </a:t>
            </a:r>
            <a:r>
              <a:rPr lang="en-US" sz="1900" dirty="0" err="1">
                <a:latin typeface="Bookman Old Style" pitchFamily="18" charset="0"/>
              </a:rPr>
              <a:t>ESI</a:t>
            </a:r>
            <a:r>
              <a:rPr lang="en-US" sz="1900" dirty="0">
                <a:latin typeface="Bookman Old Style" pitchFamily="18" charset="0"/>
              </a:rPr>
              <a:t> embody the crux of the 15 principles put forth by the </a:t>
            </a:r>
            <a:r>
              <a:rPr lang="en-US" sz="1900" dirty="0" err="1">
                <a:latin typeface="Bookman Old Style" pitchFamily="18" charset="0"/>
              </a:rPr>
              <a:t>USDOE</a:t>
            </a:r>
            <a:r>
              <a:rPr lang="en-US" sz="1900" dirty="0">
                <a:latin typeface="Bookman Old Style" pitchFamily="18" charset="0"/>
              </a:rPr>
              <a:t>. </a:t>
            </a:r>
          </a:p>
          <a:p>
            <a:pPr marL="0" indent="0">
              <a:buNone/>
            </a:pPr>
            <a:endParaRPr lang="en-US" sz="1900" dirty="0">
              <a:latin typeface="Bookman Old Style" pitchFamily="18" charset="0"/>
            </a:endParaRPr>
          </a:p>
        </p:txBody>
      </p:sp>
      <p:sp>
        <p:nvSpPr>
          <p:cNvPr id="4" name="Slide Number Placeholder 3"/>
          <p:cNvSpPr>
            <a:spLocks noGrp="1"/>
          </p:cNvSpPr>
          <p:nvPr>
            <p:ph type="sldNum" sz="quarter" idx="12"/>
          </p:nvPr>
        </p:nvSpPr>
        <p:spPr/>
        <p:txBody>
          <a:bodyPr/>
          <a:lstStyle/>
          <a:p>
            <a:fld id="{4ECB7E95-4990-4800-9A11-F608D19284A1}" type="slidenum">
              <a:rPr lang="en-US" smtClean="0"/>
              <a:t>4</a:t>
            </a:fld>
            <a:endParaRPr lang="en-US"/>
          </a:p>
        </p:txBody>
      </p:sp>
    </p:spTree>
    <p:extLst>
      <p:ext uri="{BB962C8B-B14F-4D97-AF65-F5344CB8AC3E}">
        <p14:creationId xmlns:p14="http://schemas.microsoft.com/office/powerpoint/2010/main" val="9839692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382000" cy="6400800"/>
          </a:xfrm>
        </p:spPr>
        <p:txBody>
          <a:bodyPr>
            <a:noAutofit/>
          </a:bodyPr>
          <a:lstStyle/>
          <a:p>
            <a:pPr marL="0" indent="0">
              <a:buNone/>
            </a:pPr>
            <a:r>
              <a:rPr lang="en-US" sz="1900" dirty="0">
                <a:latin typeface="Bookman Old Style" pitchFamily="18" charset="0"/>
              </a:rPr>
              <a:t>In March 2012, the Kansas State Board of Education responded to the very real potential of legislation by requesting recommendations from key Kansas educational stakeholders, led by the Special Education Advisory Council (</a:t>
            </a:r>
            <a:r>
              <a:rPr lang="en-US" sz="1900" dirty="0" err="1">
                <a:latin typeface="Bookman Old Style" pitchFamily="18" charset="0"/>
              </a:rPr>
              <a:t>SEAC</a:t>
            </a:r>
            <a:r>
              <a:rPr lang="en-US" sz="1900" dirty="0">
                <a:latin typeface="Bookman Old Style" pitchFamily="18" charset="0"/>
              </a:rPr>
              <a:t>), on potential regulatory action regarding </a:t>
            </a:r>
            <a:r>
              <a:rPr lang="en-US" sz="1900" dirty="0" err="1">
                <a:latin typeface="Bookman Old Style" pitchFamily="18" charset="0"/>
              </a:rPr>
              <a:t>ESI</a:t>
            </a:r>
            <a:r>
              <a:rPr lang="en-US" sz="1900" dirty="0">
                <a:latin typeface="Bookman Old Style" pitchFamily="18" charset="0"/>
              </a:rPr>
              <a:t>.  Stakeholders who informed and guided the drafting of the recommended regulations included the Kansas Association of School Boards (KASB), the Disability Rights Center (DRC), Families Together, Kansas Parent Information Resource Center (</a:t>
            </a:r>
            <a:r>
              <a:rPr lang="en-US" sz="1900" dirty="0" err="1">
                <a:latin typeface="Bookman Old Style" pitchFamily="18" charset="0"/>
              </a:rPr>
              <a:t>KPIRC</a:t>
            </a:r>
            <a:r>
              <a:rPr lang="en-US" sz="1900" dirty="0">
                <a:latin typeface="Bookman Old Style" pitchFamily="18" charset="0"/>
              </a:rPr>
              <a:t>), United School Administrators (USA), Kansas Association of Special Education Administrators (</a:t>
            </a:r>
            <a:r>
              <a:rPr lang="en-US" sz="1900" dirty="0" err="1">
                <a:latin typeface="Bookman Old Style" pitchFamily="18" charset="0"/>
              </a:rPr>
              <a:t>KASEA</a:t>
            </a:r>
            <a:r>
              <a:rPr lang="en-US" sz="1900" dirty="0">
                <a:latin typeface="Bookman Old Style" pitchFamily="18" charset="0"/>
              </a:rPr>
              <a:t>), parents, and behavior experts.  In May 2012, the Kansas State Board of Education unanimously (9-0) approved the recommended regulations on Emergency Safety Interventions (</a:t>
            </a:r>
            <a:r>
              <a:rPr lang="en-US" sz="1900" dirty="0" err="1">
                <a:latin typeface="Bookman Old Style" pitchFamily="18" charset="0"/>
              </a:rPr>
              <a:t>ESI</a:t>
            </a:r>
            <a:r>
              <a:rPr lang="en-US" sz="1900" dirty="0">
                <a:latin typeface="Bookman Old Style" pitchFamily="18" charset="0"/>
              </a:rPr>
              <a:t>).    After the Board’s approval in May 2012, the </a:t>
            </a:r>
            <a:r>
              <a:rPr lang="en-US" sz="1900" dirty="0" err="1">
                <a:latin typeface="Bookman Old Style" pitchFamily="18" charset="0"/>
              </a:rPr>
              <a:t>ESI</a:t>
            </a:r>
            <a:r>
              <a:rPr lang="en-US" sz="1900" dirty="0">
                <a:latin typeface="Bookman Old Style" pitchFamily="18" charset="0"/>
              </a:rPr>
              <a:t> regulations under went review by the Department of Administration, the Attorney General’s Office, and the Secretary of State.  A public hearing was held on the </a:t>
            </a:r>
            <a:r>
              <a:rPr lang="en-US" sz="1900" dirty="0" err="1">
                <a:latin typeface="Bookman Old Style" pitchFamily="18" charset="0"/>
              </a:rPr>
              <a:t>ESI</a:t>
            </a:r>
            <a:r>
              <a:rPr lang="en-US" sz="1900" dirty="0">
                <a:latin typeface="Bookman Old Style" pitchFamily="18" charset="0"/>
              </a:rPr>
              <a:t> regulations on February 12, 2013 for final comment and discussion.  On February 13, 2013, with no changes, the Kansas State Board of Education passed the Emergency Safety Intervention regulations, </a:t>
            </a:r>
            <a:r>
              <a:rPr lang="en-US" sz="1900" dirty="0" err="1">
                <a:latin typeface="Bookman Old Style" pitchFamily="18" charset="0"/>
              </a:rPr>
              <a:t>K.A.R</a:t>
            </a:r>
            <a:r>
              <a:rPr lang="en-US" sz="1900" dirty="0">
                <a:latin typeface="Bookman Old Style" pitchFamily="18" charset="0"/>
              </a:rPr>
              <a:t>. 91-42-1 and 91-42-2, for </a:t>
            </a:r>
            <a:r>
              <a:rPr lang="en-US" sz="1900" b="1" u="sng" dirty="0">
                <a:latin typeface="Bookman Old Style" pitchFamily="18" charset="0"/>
              </a:rPr>
              <a:t>all</a:t>
            </a:r>
            <a:r>
              <a:rPr lang="en-US" sz="1900" dirty="0">
                <a:latin typeface="Bookman Old Style" pitchFamily="18" charset="0"/>
              </a:rPr>
              <a:t> students</a:t>
            </a:r>
            <a:r>
              <a:rPr lang="en-US" sz="1900" dirty="0" smtClean="0">
                <a:latin typeface="Bookman Old Style" pitchFamily="18" charset="0"/>
              </a:rPr>
              <a:t>.</a:t>
            </a:r>
            <a:endParaRPr lang="en-US" sz="1900" dirty="0">
              <a:latin typeface="Bookman Old Style" pitchFamily="18" charset="0"/>
            </a:endParaRPr>
          </a:p>
        </p:txBody>
      </p:sp>
      <p:sp>
        <p:nvSpPr>
          <p:cNvPr id="4" name="Slide Number Placeholder 3"/>
          <p:cNvSpPr>
            <a:spLocks noGrp="1"/>
          </p:cNvSpPr>
          <p:nvPr>
            <p:ph type="sldNum" sz="quarter" idx="12"/>
          </p:nvPr>
        </p:nvSpPr>
        <p:spPr/>
        <p:txBody>
          <a:bodyPr/>
          <a:lstStyle/>
          <a:p>
            <a:fld id="{4ECB7E95-4990-4800-9A11-F608D19284A1}" type="slidenum">
              <a:rPr lang="en-US" smtClean="0"/>
              <a:t>5</a:t>
            </a:fld>
            <a:endParaRPr lang="en-US"/>
          </a:p>
        </p:txBody>
      </p:sp>
    </p:spTree>
    <p:extLst>
      <p:ext uri="{BB962C8B-B14F-4D97-AF65-F5344CB8AC3E}">
        <p14:creationId xmlns:p14="http://schemas.microsoft.com/office/powerpoint/2010/main" val="20068493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5377"/>
            <a:ext cx="8229600" cy="4525963"/>
          </a:xfrm>
        </p:spPr>
        <p:txBody>
          <a:bodyPr>
            <a:normAutofit/>
          </a:bodyPr>
          <a:lstStyle/>
          <a:p>
            <a:pPr marL="0" indent="0">
              <a:buNone/>
            </a:pPr>
            <a:r>
              <a:rPr lang="en-US" sz="2000" b="1" dirty="0">
                <a:latin typeface="Bookman Old Style" pitchFamily="18" charset="0"/>
              </a:rPr>
              <a:t>The Kansas State Board of Education regulations on </a:t>
            </a:r>
            <a:r>
              <a:rPr lang="en-US" sz="2000" b="1" dirty="0" err="1">
                <a:latin typeface="Bookman Old Style" pitchFamily="18" charset="0"/>
              </a:rPr>
              <a:t>ESI</a:t>
            </a:r>
            <a:r>
              <a:rPr lang="en-US" sz="2000" b="1" dirty="0">
                <a:latin typeface="Bookman Old Style" pitchFamily="18" charset="0"/>
              </a:rPr>
              <a:t> are the result of the proactive and purposeful response by the Kansas State Board of Education to the (imminent) legislation on seclusion and restraint in 2012.   Regulation on </a:t>
            </a:r>
            <a:r>
              <a:rPr lang="en-US" sz="2000" b="1" dirty="0" err="1">
                <a:latin typeface="Bookman Old Style" pitchFamily="18" charset="0"/>
              </a:rPr>
              <a:t>ESI</a:t>
            </a:r>
            <a:r>
              <a:rPr lang="en-US" sz="2000" b="1" dirty="0">
                <a:latin typeface="Bookman Old Style" pitchFamily="18" charset="0"/>
              </a:rPr>
              <a:t> in Kansas schools came from and remains with the Kansas State Board of Education.   The Kansas State Board of Education regulations on </a:t>
            </a:r>
            <a:r>
              <a:rPr lang="en-US" sz="2000" b="1" dirty="0" err="1">
                <a:latin typeface="Bookman Old Style" pitchFamily="18" charset="0"/>
              </a:rPr>
              <a:t>ESI</a:t>
            </a:r>
            <a:r>
              <a:rPr lang="en-US" sz="2000" b="1" dirty="0">
                <a:latin typeface="Bookman Old Style" pitchFamily="18" charset="0"/>
              </a:rPr>
              <a:t> went into effect April 19, 2013.</a:t>
            </a:r>
            <a:endParaRPr lang="en-US" sz="2000" dirty="0">
              <a:latin typeface="Bookman Old Style" pitchFamily="18" charset="0"/>
            </a:endParaRPr>
          </a:p>
          <a:p>
            <a:pPr marL="0" indent="0">
              <a:buNone/>
            </a:pPr>
            <a:endParaRPr lang="en-US" sz="2000" b="1" dirty="0"/>
          </a:p>
        </p:txBody>
      </p:sp>
      <p:sp>
        <p:nvSpPr>
          <p:cNvPr id="4" name="Slide Number Placeholder 3"/>
          <p:cNvSpPr>
            <a:spLocks noGrp="1"/>
          </p:cNvSpPr>
          <p:nvPr>
            <p:ph type="sldNum" sz="quarter" idx="12"/>
          </p:nvPr>
        </p:nvSpPr>
        <p:spPr/>
        <p:txBody>
          <a:bodyPr/>
          <a:lstStyle/>
          <a:p>
            <a:fld id="{4ECB7E95-4990-4800-9A11-F608D19284A1}" type="slidenum">
              <a:rPr lang="en-US" smtClean="0"/>
              <a:t>6</a:t>
            </a:fld>
            <a:endParaRPr lang="en-US"/>
          </a:p>
        </p:txBody>
      </p:sp>
    </p:spTree>
    <p:extLst>
      <p:ext uri="{BB962C8B-B14F-4D97-AF65-F5344CB8AC3E}">
        <p14:creationId xmlns:p14="http://schemas.microsoft.com/office/powerpoint/2010/main" val="1470909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latin typeface="Bookman Old Style" pitchFamily="18" charset="0"/>
              </a:rPr>
              <a:t>Clarifications </a:t>
            </a:r>
            <a:r>
              <a:rPr lang="en-US" dirty="0">
                <a:latin typeface="Bookman Old Style" pitchFamily="18" charset="0"/>
              </a:rPr>
              <a:t/>
            </a:r>
            <a:br>
              <a:rPr lang="en-US" dirty="0">
                <a:latin typeface="Bookman Old Style" pitchFamily="18" charset="0"/>
              </a:rPr>
            </a:br>
            <a:endParaRPr lang="en-US" dirty="0">
              <a:latin typeface="Bookman Old Style" pitchFamily="18" charset="0"/>
            </a:endParaRPr>
          </a:p>
        </p:txBody>
      </p:sp>
      <p:sp>
        <p:nvSpPr>
          <p:cNvPr id="4" name="Slide Number Placeholder 3"/>
          <p:cNvSpPr>
            <a:spLocks noGrp="1"/>
          </p:cNvSpPr>
          <p:nvPr>
            <p:ph type="sldNum" sz="quarter" idx="12"/>
          </p:nvPr>
        </p:nvSpPr>
        <p:spPr/>
        <p:txBody>
          <a:bodyPr/>
          <a:lstStyle/>
          <a:p>
            <a:fld id="{4ECB7E95-4990-4800-9A11-F608D19284A1}" type="slidenum">
              <a:rPr lang="en-US" smtClean="0"/>
              <a:t>7</a:t>
            </a:fld>
            <a:endParaRPr lang="en-US"/>
          </a:p>
        </p:txBody>
      </p:sp>
      <p:sp>
        <p:nvSpPr>
          <p:cNvPr id="5" name="Rectangle 4"/>
          <p:cNvSpPr/>
          <p:nvPr/>
        </p:nvSpPr>
        <p:spPr>
          <a:xfrm>
            <a:off x="363071" y="1219200"/>
            <a:ext cx="8382000" cy="5355312"/>
          </a:xfrm>
          <a:prstGeom prst="rect">
            <a:avLst/>
          </a:prstGeom>
        </p:spPr>
        <p:txBody>
          <a:bodyPr wrap="square">
            <a:spAutoFit/>
          </a:bodyPr>
          <a:lstStyle/>
          <a:p>
            <a:pPr marL="342900" marR="0" lvl="0" indent="-342900">
              <a:spcBef>
                <a:spcPts val="0"/>
              </a:spcBef>
              <a:spcAft>
                <a:spcPts val="0"/>
              </a:spcAft>
              <a:buFont typeface="+mj-lt"/>
              <a:buAutoNum type="arabicPeriod"/>
            </a:pPr>
            <a:r>
              <a:rPr lang="en-US" dirty="0">
                <a:latin typeface="Bookman Old Style" pitchFamily="18" charset="0"/>
                <a:ea typeface="Times New Roman"/>
                <a:cs typeface="Times New Roman"/>
              </a:rPr>
              <a:t>The Kansas State Board of Education regulations on </a:t>
            </a:r>
            <a:r>
              <a:rPr lang="en-US" dirty="0" err="1">
                <a:latin typeface="Bookman Old Style" pitchFamily="18" charset="0"/>
                <a:ea typeface="Times New Roman"/>
                <a:cs typeface="Times New Roman"/>
              </a:rPr>
              <a:t>ESI</a:t>
            </a:r>
            <a:r>
              <a:rPr lang="en-US" dirty="0">
                <a:latin typeface="Bookman Old Style" pitchFamily="18" charset="0"/>
                <a:ea typeface="Times New Roman"/>
                <a:cs typeface="Times New Roman"/>
              </a:rPr>
              <a:t> are </a:t>
            </a:r>
            <a:r>
              <a:rPr lang="en-US" b="1" u="sng" dirty="0">
                <a:latin typeface="Bookman Old Style" pitchFamily="18" charset="0"/>
                <a:ea typeface="Times New Roman"/>
                <a:cs typeface="Times New Roman"/>
              </a:rPr>
              <a:t>not</a:t>
            </a:r>
            <a:r>
              <a:rPr lang="en-US" dirty="0">
                <a:latin typeface="Bookman Old Style" pitchFamily="18" charset="0"/>
                <a:ea typeface="Times New Roman"/>
                <a:cs typeface="Times New Roman"/>
              </a:rPr>
              <a:t> intended to prevent school personnel from using reasonable methods of instruction, care, or intervention to meet the educational, physical, or emotional needs of students </a:t>
            </a:r>
            <a:r>
              <a:rPr lang="en-US" b="1" u="sng" dirty="0">
                <a:latin typeface="Bookman Old Style" pitchFamily="18" charset="0"/>
                <a:ea typeface="Times New Roman"/>
                <a:cs typeface="Times New Roman"/>
              </a:rPr>
              <a:t>or</a:t>
            </a:r>
            <a:r>
              <a:rPr lang="en-US" dirty="0">
                <a:latin typeface="Bookman Old Style" pitchFamily="18" charset="0"/>
                <a:ea typeface="Times New Roman"/>
                <a:cs typeface="Times New Roman"/>
              </a:rPr>
              <a:t> to prevent school personnel from ensuring the safety of all students and staff.  </a:t>
            </a:r>
            <a:endParaRPr lang="en-US" sz="1600" dirty="0">
              <a:latin typeface="Bookman Old Style" pitchFamily="18" charset="0"/>
              <a:ea typeface="Calibri"/>
              <a:cs typeface="Times New Roman"/>
            </a:endParaRPr>
          </a:p>
          <a:p>
            <a:pPr marL="800100" lvl="1" indent="-342900">
              <a:buFont typeface="Symbol"/>
              <a:buChar char=""/>
            </a:pPr>
            <a:r>
              <a:rPr lang="en-US" dirty="0">
                <a:latin typeface="Bookman Old Style" pitchFamily="18" charset="0"/>
                <a:ea typeface="Calibri"/>
                <a:cs typeface="Times New Roman"/>
              </a:rPr>
              <a:t>The </a:t>
            </a:r>
            <a:r>
              <a:rPr lang="en-US" dirty="0" err="1">
                <a:latin typeface="Bookman Old Style" pitchFamily="18" charset="0"/>
                <a:ea typeface="Calibri"/>
                <a:cs typeface="Times New Roman"/>
              </a:rPr>
              <a:t>ESI</a:t>
            </a:r>
            <a:r>
              <a:rPr lang="en-US" dirty="0">
                <a:latin typeface="Bookman Old Style" pitchFamily="18" charset="0"/>
                <a:ea typeface="Calibri"/>
                <a:cs typeface="Times New Roman"/>
              </a:rPr>
              <a:t> regulations </a:t>
            </a:r>
            <a:r>
              <a:rPr lang="en-US" b="1" u="sng" dirty="0">
                <a:latin typeface="Bookman Old Style" pitchFamily="18" charset="0"/>
                <a:ea typeface="Calibri"/>
                <a:cs typeface="Times New Roman"/>
              </a:rPr>
              <a:t>do not</a:t>
            </a:r>
            <a:r>
              <a:rPr lang="en-US" b="1" dirty="0">
                <a:latin typeface="Bookman Old Style" pitchFamily="18" charset="0"/>
                <a:ea typeface="Calibri"/>
                <a:cs typeface="Times New Roman"/>
              </a:rPr>
              <a:t> </a:t>
            </a:r>
            <a:r>
              <a:rPr lang="en-US" dirty="0">
                <a:latin typeface="Bookman Old Style" pitchFamily="18" charset="0"/>
                <a:ea typeface="Calibri"/>
                <a:cs typeface="Times New Roman"/>
              </a:rPr>
              <a:t>and </a:t>
            </a:r>
            <a:r>
              <a:rPr lang="en-US" b="1" u="sng" dirty="0">
                <a:latin typeface="Bookman Old Style" pitchFamily="18" charset="0"/>
                <a:ea typeface="Calibri"/>
                <a:cs typeface="Times New Roman"/>
              </a:rPr>
              <a:t>should not</a:t>
            </a:r>
            <a:r>
              <a:rPr lang="en-US" dirty="0">
                <a:latin typeface="Bookman Old Style" pitchFamily="18" charset="0"/>
                <a:ea typeface="Calibri"/>
                <a:cs typeface="Times New Roman"/>
              </a:rPr>
              <a:t> dictate if and when a school believes the involvement of law enforcement is necessary.    </a:t>
            </a:r>
            <a:endParaRPr lang="en-US" sz="1600" dirty="0">
              <a:latin typeface="Bookman Old Style" pitchFamily="18" charset="0"/>
              <a:ea typeface="Calibri"/>
              <a:cs typeface="Times New Roman"/>
            </a:endParaRPr>
          </a:p>
          <a:p>
            <a:pPr marL="685800" marR="0">
              <a:spcBef>
                <a:spcPts val="0"/>
              </a:spcBef>
              <a:spcAft>
                <a:spcPts val="0"/>
              </a:spcAft>
            </a:pPr>
            <a:r>
              <a:rPr lang="en-US" dirty="0">
                <a:latin typeface="Bookman Old Style" pitchFamily="18" charset="0"/>
                <a:ea typeface="Calibri"/>
                <a:cs typeface="Times New Roman"/>
              </a:rPr>
              <a:t> </a:t>
            </a:r>
            <a:endParaRPr lang="en-US" sz="1600" dirty="0">
              <a:latin typeface="Bookman Old Style" pitchFamily="18" charset="0"/>
              <a:ea typeface="Calibri"/>
              <a:cs typeface="Times New Roman"/>
            </a:endParaRPr>
          </a:p>
          <a:p>
            <a:pPr marL="342900" marR="0" lvl="0" indent="-342900">
              <a:spcBef>
                <a:spcPts val="0"/>
              </a:spcBef>
              <a:spcAft>
                <a:spcPts val="0"/>
              </a:spcAft>
              <a:buFont typeface="+mj-lt"/>
              <a:buAutoNum type="arabicPeriod" startAt="2"/>
            </a:pPr>
            <a:r>
              <a:rPr lang="en-US" dirty="0">
                <a:latin typeface="Bookman Old Style" pitchFamily="18" charset="0"/>
                <a:ea typeface="Times New Roman"/>
                <a:cs typeface="Times New Roman"/>
              </a:rPr>
              <a:t>The primary purpose of the </a:t>
            </a:r>
            <a:r>
              <a:rPr lang="en-US" dirty="0" err="1">
                <a:latin typeface="Bookman Old Style" pitchFamily="18" charset="0"/>
                <a:ea typeface="Times New Roman"/>
                <a:cs typeface="Times New Roman"/>
              </a:rPr>
              <a:t>ESI</a:t>
            </a:r>
            <a:r>
              <a:rPr lang="en-US" dirty="0">
                <a:latin typeface="Bookman Old Style" pitchFamily="18" charset="0"/>
                <a:ea typeface="Times New Roman"/>
                <a:cs typeface="Times New Roman"/>
              </a:rPr>
              <a:t> regulations is to </a:t>
            </a:r>
            <a:r>
              <a:rPr lang="en-US" b="1" u="sng" dirty="0">
                <a:latin typeface="Bookman Old Style" pitchFamily="18" charset="0"/>
                <a:ea typeface="Times New Roman"/>
                <a:cs typeface="Times New Roman"/>
              </a:rPr>
              <a:t>standardize when an </a:t>
            </a:r>
            <a:r>
              <a:rPr lang="en-US" b="1" u="sng" dirty="0" err="1">
                <a:latin typeface="Bookman Old Style" pitchFamily="18" charset="0"/>
                <a:ea typeface="Times New Roman"/>
                <a:cs typeface="Times New Roman"/>
              </a:rPr>
              <a:t>ESI</a:t>
            </a:r>
            <a:r>
              <a:rPr lang="en-US" b="1" u="sng" dirty="0">
                <a:latin typeface="Bookman Old Style" pitchFamily="18" charset="0"/>
                <a:ea typeface="Times New Roman"/>
                <a:cs typeface="Times New Roman"/>
              </a:rPr>
              <a:t> may be appropriate to use, if ever</a:t>
            </a:r>
            <a:r>
              <a:rPr lang="en-US" dirty="0">
                <a:latin typeface="Bookman Old Style" pitchFamily="18" charset="0"/>
                <a:ea typeface="Times New Roman"/>
                <a:cs typeface="Times New Roman"/>
              </a:rPr>
              <a:t>, and if used, to </a:t>
            </a:r>
            <a:r>
              <a:rPr lang="en-US" b="1" u="sng" dirty="0">
                <a:latin typeface="Bookman Old Style" pitchFamily="18" charset="0"/>
                <a:ea typeface="Times New Roman"/>
                <a:cs typeface="Times New Roman"/>
              </a:rPr>
              <a:t>delineate the steps</a:t>
            </a:r>
            <a:r>
              <a:rPr lang="en-US" dirty="0">
                <a:latin typeface="Bookman Old Style" pitchFamily="18" charset="0"/>
                <a:ea typeface="Times New Roman"/>
                <a:cs typeface="Times New Roman"/>
              </a:rPr>
              <a:t> that must be taken to prevent, or eliminate, the need for the use of </a:t>
            </a:r>
            <a:r>
              <a:rPr lang="en-US" dirty="0" err="1">
                <a:latin typeface="Bookman Old Style" pitchFamily="18" charset="0"/>
                <a:ea typeface="Times New Roman"/>
                <a:cs typeface="Times New Roman"/>
              </a:rPr>
              <a:t>ESI</a:t>
            </a:r>
            <a:r>
              <a:rPr lang="en-US" dirty="0">
                <a:latin typeface="Bookman Old Style" pitchFamily="18" charset="0"/>
                <a:ea typeface="Times New Roman"/>
                <a:cs typeface="Times New Roman"/>
              </a:rPr>
              <a:t> in the future.  If an </a:t>
            </a:r>
            <a:r>
              <a:rPr lang="en-US" dirty="0" err="1">
                <a:latin typeface="Bookman Old Style" pitchFamily="18" charset="0"/>
                <a:ea typeface="Times New Roman"/>
                <a:cs typeface="Times New Roman"/>
              </a:rPr>
              <a:t>ESI</a:t>
            </a:r>
            <a:r>
              <a:rPr lang="en-US" dirty="0">
                <a:latin typeface="Bookman Old Style" pitchFamily="18" charset="0"/>
                <a:ea typeface="Times New Roman"/>
                <a:cs typeface="Times New Roman"/>
              </a:rPr>
              <a:t> is used with a student: </a:t>
            </a:r>
            <a:endParaRPr lang="en-US" sz="1600" dirty="0">
              <a:latin typeface="Bookman Old Style" pitchFamily="18" charset="0"/>
              <a:ea typeface="Calibri"/>
              <a:cs typeface="Times New Roman"/>
            </a:endParaRPr>
          </a:p>
          <a:p>
            <a:pPr marL="800100" lvl="1" indent="-342900">
              <a:buFont typeface="Symbol"/>
              <a:buChar char=""/>
            </a:pPr>
            <a:r>
              <a:rPr lang="en-US" dirty="0">
                <a:latin typeface="Bookman Old Style" pitchFamily="18" charset="0"/>
                <a:ea typeface="Calibri"/>
                <a:cs typeface="Times New Roman"/>
              </a:rPr>
              <a:t>School personnel must communicate with parents about the use within two (2) school days;</a:t>
            </a:r>
            <a:endParaRPr lang="en-US" sz="1600" dirty="0">
              <a:latin typeface="Bookman Old Style" pitchFamily="18" charset="0"/>
              <a:ea typeface="Calibri"/>
              <a:cs typeface="Times New Roman"/>
            </a:endParaRPr>
          </a:p>
          <a:p>
            <a:pPr marL="800100" lvl="1" indent="-342900">
              <a:buFont typeface="Symbol"/>
              <a:buChar char=""/>
            </a:pPr>
            <a:r>
              <a:rPr lang="en-US" dirty="0">
                <a:latin typeface="Bookman Old Style" pitchFamily="18" charset="0"/>
                <a:ea typeface="Calibri"/>
                <a:cs typeface="Times New Roman"/>
              </a:rPr>
              <a:t>School personnel must maintain documentation of the use of the </a:t>
            </a:r>
            <a:r>
              <a:rPr lang="en-US" dirty="0" err="1">
                <a:latin typeface="Bookman Old Style" pitchFamily="18" charset="0"/>
                <a:ea typeface="Calibri"/>
                <a:cs typeface="Times New Roman"/>
              </a:rPr>
              <a:t>ESI</a:t>
            </a:r>
            <a:r>
              <a:rPr lang="en-US" dirty="0">
                <a:latin typeface="Bookman Old Style" pitchFamily="18" charset="0"/>
                <a:ea typeface="Calibri"/>
                <a:cs typeface="Times New Roman"/>
              </a:rPr>
              <a:t> for review at the school and district level; and </a:t>
            </a:r>
            <a:endParaRPr lang="en-US" sz="1600" dirty="0">
              <a:latin typeface="Bookman Old Style" pitchFamily="18" charset="0"/>
              <a:ea typeface="Calibri"/>
              <a:cs typeface="Times New Roman"/>
            </a:endParaRPr>
          </a:p>
          <a:p>
            <a:pPr marL="800100" lvl="1" indent="-342900">
              <a:buFont typeface="Symbol"/>
              <a:buChar char=""/>
            </a:pPr>
            <a:r>
              <a:rPr lang="en-US" dirty="0">
                <a:latin typeface="Bookman Old Style" pitchFamily="18" charset="0"/>
                <a:ea typeface="Calibri"/>
                <a:cs typeface="Times New Roman"/>
              </a:rPr>
              <a:t>School personnel must report the use of the </a:t>
            </a:r>
            <a:r>
              <a:rPr lang="en-US" dirty="0" err="1">
                <a:latin typeface="Bookman Old Style" pitchFamily="18" charset="0"/>
                <a:ea typeface="Calibri"/>
                <a:cs typeface="Times New Roman"/>
              </a:rPr>
              <a:t>ESI</a:t>
            </a:r>
            <a:r>
              <a:rPr lang="en-US" dirty="0">
                <a:latin typeface="Bookman Old Style" pitchFamily="18" charset="0"/>
                <a:ea typeface="Calibri"/>
                <a:cs typeface="Times New Roman"/>
              </a:rPr>
              <a:t> to KSDE to inform policy recommendations and training.</a:t>
            </a:r>
            <a:endParaRPr lang="en-US" sz="1600" dirty="0">
              <a:latin typeface="Bookman Old Style" pitchFamily="18" charset="0"/>
              <a:ea typeface="Calibri"/>
              <a:cs typeface="Times New Roman"/>
            </a:endParaRPr>
          </a:p>
        </p:txBody>
      </p:sp>
    </p:spTree>
    <p:extLst>
      <p:ext uri="{BB962C8B-B14F-4D97-AF65-F5344CB8AC3E}">
        <p14:creationId xmlns:p14="http://schemas.microsoft.com/office/powerpoint/2010/main" val="22812625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ECB7E95-4990-4800-9A11-F608D19284A1}" type="slidenum">
              <a:rPr lang="en-US" smtClean="0"/>
              <a:t>8</a:t>
            </a:fld>
            <a:endParaRPr lang="en-US"/>
          </a:p>
        </p:txBody>
      </p:sp>
      <p:sp>
        <p:nvSpPr>
          <p:cNvPr id="6" name="Rectangle 5"/>
          <p:cNvSpPr/>
          <p:nvPr/>
        </p:nvSpPr>
        <p:spPr>
          <a:xfrm>
            <a:off x="152400" y="381000"/>
            <a:ext cx="8839200" cy="6155531"/>
          </a:xfrm>
          <a:prstGeom prst="rect">
            <a:avLst/>
          </a:prstGeom>
        </p:spPr>
        <p:txBody>
          <a:bodyPr wrap="square">
            <a:spAutoFit/>
          </a:bodyPr>
          <a:lstStyle/>
          <a:p>
            <a:pPr marL="342900" marR="0" lvl="0" indent="-342900">
              <a:spcBef>
                <a:spcPts val="0"/>
              </a:spcBef>
              <a:spcAft>
                <a:spcPts val="0"/>
              </a:spcAft>
              <a:buFont typeface="+mj-lt"/>
              <a:buAutoNum type="arabicPeriod" startAt="3"/>
            </a:pPr>
            <a:r>
              <a:rPr lang="en-US" dirty="0">
                <a:latin typeface="Bookman Old Style" pitchFamily="18" charset="0"/>
                <a:ea typeface="Times New Roman"/>
                <a:cs typeface="Times New Roman"/>
              </a:rPr>
              <a:t>Violations of a school's code of conduct </a:t>
            </a:r>
            <a:r>
              <a:rPr lang="en-US" b="1" dirty="0">
                <a:latin typeface="Bookman Old Style" pitchFamily="18" charset="0"/>
                <a:ea typeface="Times New Roman"/>
                <a:cs typeface="Times New Roman"/>
              </a:rPr>
              <a:t>may</a:t>
            </a:r>
            <a:r>
              <a:rPr lang="en-US" dirty="0">
                <a:latin typeface="Bookman Old Style" pitchFamily="18" charset="0"/>
                <a:ea typeface="Times New Roman"/>
                <a:cs typeface="Times New Roman"/>
              </a:rPr>
              <a:t> necessitate the use of an </a:t>
            </a:r>
            <a:r>
              <a:rPr lang="en-US" dirty="0" err="1">
                <a:latin typeface="Bookman Old Style" pitchFamily="18" charset="0"/>
                <a:ea typeface="Times New Roman"/>
                <a:cs typeface="Times New Roman"/>
              </a:rPr>
              <a:t>ESI</a:t>
            </a:r>
            <a:r>
              <a:rPr lang="en-US" dirty="0">
                <a:latin typeface="Bookman Old Style" pitchFamily="18" charset="0"/>
                <a:ea typeface="Times New Roman"/>
                <a:cs typeface="Times New Roman"/>
              </a:rPr>
              <a:t> </a:t>
            </a:r>
            <a:r>
              <a:rPr lang="en-US" b="1" dirty="0">
                <a:latin typeface="Bookman Old Style" pitchFamily="18" charset="0"/>
                <a:ea typeface="Times New Roman"/>
                <a:cs typeface="Times New Roman"/>
              </a:rPr>
              <a:t>if </a:t>
            </a:r>
            <a:r>
              <a:rPr lang="en-US" dirty="0">
                <a:latin typeface="Bookman Old Style" pitchFamily="18" charset="0"/>
                <a:ea typeface="Times New Roman"/>
                <a:cs typeface="Times New Roman"/>
              </a:rPr>
              <a:t>the violation constituted action by the student that resulted in an </a:t>
            </a:r>
            <a:r>
              <a:rPr lang="en-US" b="1" u="sng" dirty="0">
                <a:latin typeface="Bookman Old Style" pitchFamily="18" charset="0"/>
                <a:ea typeface="Times New Roman"/>
                <a:cs typeface="Times New Roman"/>
              </a:rPr>
              <a:t>immediate danger</a:t>
            </a:r>
            <a:r>
              <a:rPr lang="en-US" dirty="0">
                <a:latin typeface="Bookman Old Style" pitchFamily="18" charset="0"/>
                <a:ea typeface="Times New Roman"/>
                <a:cs typeface="Times New Roman"/>
              </a:rPr>
              <a:t> to the student or others.  </a:t>
            </a:r>
            <a:endParaRPr lang="en-US" sz="1600" dirty="0">
              <a:latin typeface="Bookman Old Style" pitchFamily="18" charset="0"/>
              <a:ea typeface="Calibri"/>
              <a:cs typeface="Times New Roman"/>
            </a:endParaRPr>
          </a:p>
          <a:p>
            <a:pPr marL="800100" lvl="1" indent="-342900">
              <a:buFont typeface="Symbol"/>
              <a:buChar char=""/>
            </a:pPr>
            <a:r>
              <a:rPr lang="en-US" dirty="0">
                <a:latin typeface="Bookman Old Style" pitchFamily="18" charset="0"/>
                <a:ea typeface="Calibri"/>
                <a:cs typeface="Times New Roman"/>
              </a:rPr>
              <a:t>Not all violations of a school's code of conduct, such as failure to follow school rules or failure to follow teacher instruction, will constitute an immediate danger that would necessitate a permitted use of an </a:t>
            </a:r>
            <a:r>
              <a:rPr lang="en-US" dirty="0" err="1">
                <a:latin typeface="Bookman Old Style" pitchFamily="18" charset="0"/>
                <a:ea typeface="Calibri"/>
                <a:cs typeface="Times New Roman"/>
              </a:rPr>
              <a:t>ESI</a:t>
            </a:r>
            <a:r>
              <a:rPr lang="en-US" dirty="0" smtClean="0">
                <a:latin typeface="Bookman Old Style" pitchFamily="18" charset="0"/>
                <a:ea typeface="Calibri"/>
                <a:cs typeface="Times New Roman"/>
              </a:rPr>
              <a:t>.</a:t>
            </a:r>
          </a:p>
          <a:p>
            <a:pPr marL="342900" marR="0" lvl="0" indent="-342900">
              <a:spcBef>
                <a:spcPts val="0"/>
              </a:spcBef>
              <a:spcAft>
                <a:spcPts val="0"/>
              </a:spcAft>
              <a:buFont typeface="+mj-lt"/>
              <a:buAutoNum type="arabicPeriod" startAt="4"/>
            </a:pPr>
            <a:r>
              <a:rPr lang="en-US" dirty="0">
                <a:latin typeface="Bookman Old Style" pitchFamily="18" charset="0"/>
                <a:ea typeface="Times New Roman"/>
                <a:cs typeface="Times New Roman"/>
              </a:rPr>
              <a:t>School personnel, exercising professional and reasonable judgment based on training and guidance from the district and the Kansas State Department of Education (KSDE), determine if an </a:t>
            </a:r>
            <a:r>
              <a:rPr lang="en-US" dirty="0" err="1">
                <a:latin typeface="Bookman Old Style" pitchFamily="18" charset="0"/>
                <a:ea typeface="Times New Roman"/>
                <a:cs typeface="Times New Roman"/>
              </a:rPr>
              <a:t>ESI</a:t>
            </a:r>
            <a:r>
              <a:rPr lang="en-US" dirty="0">
                <a:latin typeface="Bookman Old Style" pitchFamily="18" charset="0"/>
                <a:ea typeface="Times New Roman"/>
                <a:cs typeface="Times New Roman"/>
              </a:rPr>
              <a:t>, as defined in the Kansas State Board of Education regulations, was used with a student.  </a:t>
            </a:r>
            <a:endParaRPr lang="en-US" sz="1600" dirty="0">
              <a:latin typeface="Bookman Old Style" pitchFamily="18" charset="0"/>
              <a:ea typeface="Calibri"/>
              <a:cs typeface="Times New Roman"/>
            </a:endParaRPr>
          </a:p>
          <a:p>
            <a:pPr marL="800100" lvl="1" indent="-342900">
              <a:buFont typeface="Symbol"/>
              <a:buChar char=""/>
            </a:pPr>
            <a:r>
              <a:rPr lang="en-US" dirty="0">
                <a:latin typeface="Bookman Old Style" pitchFamily="18" charset="0"/>
                <a:ea typeface="Calibri"/>
                <a:cs typeface="Times New Roman"/>
              </a:rPr>
              <a:t>If school or district personnel have a question (a "gray area") of whether or not the action taken by school personnel constituted the use of an </a:t>
            </a:r>
            <a:r>
              <a:rPr lang="en-US" dirty="0" err="1">
                <a:latin typeface="Bookman Old Style" pitchFamily="18" charset="0"/>
                <a:ea typeface="Calibri"/>
                <a:cs typeface="Times New Roman"/>
              </a:rPr>
              <a:t>ESI</a:t>
            </a:r>
            <a:r>
              <a:rPr lang="en-US" dirty="0">
                <a:latin typeface="Bookman Old Style" pitchFamily="18" charset="0"/>
                <a:ea typeface="Calibri"/>
                <a:cs typeface="Times New Roman"/>
              </a:rPr>
              <a:t>, school personnel should, at minimum, (1) communicate with parents about the action taken by school personnel and (2) document the incident </a:t>
            </a:r>
            <a:r>
              <a:rPr lang="en-US" b="1" u="sng" dirty="0">
                <a:latin typeface="Bookman Old Style" pitchFamily="18" charset="0"/>
                <a:ea typeface="Calibri"/>
                <a:cs typeface="Times New Roman"/>
              </a:rPr>
              <a:t>even if</a:t>
            </a:r>
            <a:r>
              <a:rPr lang="en-US" dirty="0">
                <a:latin typeface="Bookman Old Style" pitchFamily="18" charset="0"/>
                <a:ea typeface="Calibri"/>
                <a:cs typeface="Times New Roman"/>
              </a:rPr>
              <a:t> school personnel ultimately determine that the action taken did not amount to the use of </a:t>
            </a:r>
            <a:r>
              <a:rPr lang="en-US" dirty="0" err="1">
                <a:latin typeface="Bookman Old Style" pitchFamily="18" charset="0"/>
                <a:ea typeface="Calibri"/>
                <a:cs typeface="Times New Roman"/>
              </a:rPr>
              <a:t>ESI</a:t>
            </a:r>
            <a:r>
              <a:rPr lang="en-US" dirty="0">
                <a:latin typeface="Bookman Old Style" pitchFamily="18" charset="0"/>
                <a:ea typeface="Calibri"/>
                <a:cs typeface="Times New Roman"/>
              </a:rPr>
              <a:t> as defined in the regulations.  </a:t>
            </a:r>
            <a:endParaRPr lang="en-US" sz="1600" dirty="0">
              <a:latin typeface="Bookman Old Style" pitchFamily="18" charset="0"/>
              <a:ea typeface="Calibri"/>
              <a:cs typeface="Times New Roman"/>
            </a:endParaRPr>
          </a:p>
          <a:p>
            <a:pPr marL="800100" lvl="1" indent="-342900">
              <a:buFont typeface="Symbol"/>
              <a:buChar char=""/>
            </a:pPr>
            <a:r>
              <a:rPr lang="en-US" dirty="0">
                <a:latin typeface="Bookman Old Style" pitchFamily="18" charset="0"/>
                <a:ea typeface="Calibri"/>
                <a:cs typeface="Times New Roman"/>
              </a:rPr>
              <a:t>For any “gray area” questions, school and district personnel can request assistance through the Technical Assistance System Network (</a:t>
            </a:r>
            <a:r>
              <a:rPr lang="en-US" u="sng" dirty="0">
                <a:solidFill>
                  <a:srgbClr val="0000FF"/>
                </a:solidFill>
                <a:latin typeface="Bookman Old Style" pitchFamily="18" charset="0"/>
                <a:ea typeface="Calibri"/>
                <a:cs typeface="Times New Roman"/>
                <a:hlinkClick r:id="rId2"/>
              </a:rPr>
              <a:t>www.ksdetasn.org</a:t>
            </a:r>
            <a:r>
              <a:rPr lang="en-US" dirty="0">
                <a:latin typeface="Bookman Old Style" pitchFamily="18" charset="0"/>
                <a:ea typeface="Calibri"/>
                <a:cs typeface="Times New Roman"/>
              </a:rPr>
              <a:t>) or by calling 1-800-203-9462.  </a:t>
            </a:r>
            <a:endParaRPr lang="en-US" sz="1600" dirty="0">
              <a:latin typeface="Bookman Old Style" pitchFamily="18" charset="0"/>
              <a:ea typeface="Calibri"/>
              <a:cs typeface="Times New Roman"/>
            </a:endParaRPr>
          </a:p>
          <a:p>
            <a:pPr marL="800100" lvl="1" indent="-342900">
              <a:buFont typeface="Symbol"/>
              <a:buChar char=""/>
            </a:pPr>
            <a:endParaRPr lang="en-US" sz="1600" dirty="0">
              <a:latin typeface="Bookman Old Style" pitchFamily="18" charset="0"/>
              <a:ea typeface="Calibri"/>
              <a:cs typeface="Times New Roman"/>
            </a:endParaRPr>
          </a:p>
        </p:txBody>
      </p:sp>
    </p:spTree>
    <p:extLst>
      <p:ext uri="{BB962C8B-B14F-4D97-AF65-F5344CB8AC3E}">
        <p14:creationId xmlns:p14="http://schemas.microsoft.com/office/powerpoint/2010/main" val="921799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marR="0">
              <a:spcBef>
                <a:spcPts val="0"/>
              </a:spcBef>
              <a:spcAft>
                <a:spcPts val="0"/>
              </a:spcAft>
            </a:pPr>
            <a:r>
              <a:rPr lang="en-US" sz="2000" b="1" u="sng" dirty="0">
                <a:latin typeface="Bookman Old Style" pitchFamily="18" charset="0"/>
                <a:ea typeface="Calibri"/>
                <a:cs typeface="Times New Roman"/>
              </a:rPr>
              <a:t>KSDE Supported (Free or Low-Cost) Training and Guidance </a:t>
            </a:r>
            <a:r>
              <a:rPr lang="en-US" sz="1800" dirty="0">
                <a:latin typeface="Bookman Old Style" pitchFamily="18" charset="0"/>
                <a:ea typeface="Calibri"/>
                <a:cs typeface="Times New Roman"/>
              </a:rPr>
              <a:t/>
            </a:r>
            <a:br>
              <a:rPr lang="en-US" sz="1800" dirty="0">
                <a:latin typeface="Bookman Old Style" pitchFamily="18" charset="0"/>
                <a:ea typeface="Calibri"/>
                <a:cs typeface="Times New Roman"/>
              </a:rPr>
            </a:br>
            <a:r>
              <a:rPr lang="en-US" sz="2000" b="1" dirty="0">
                <a:latin typeface="Bookman Old Style" pitchFamily="18" charset="0"/>
                <a:ea typeface="Calibri"/>
                <a:cs typeface="Times New Roman"/>
              </a:rPr>
              <a:t>All resources and opportunities listed below are available through </a:t>
            </a:r>
            <a:r>
              <a:rPr lang="en-US" sz="2000" b="1" dirty="0" err="1">
                <a:latin typeface="Bookman Old Style" pitchFamily="18" charset="0"/>
                <a:ea typeface="Calibri"/>
                <a:cs typeface="Times New Roman"/>
              </a:rPr>
              <a:t>TASN</a:t>
            </a:r>
            <a:r>
              <a:rPr lang="en-US" sz="2000" b="1" dirty="0">
                <a:latin typeface="Bookman Old Style" pitchFamily="18" charset="0"/>
                <a:ea typeface="Calibri"/>
                <a:cs typeface="Times New Roman"/>
              </a:rPr>
              <a:t> (</a:t>
            </a:r>
            <a:r>
              <a:rPr lang="en-US" sz="2000" b="1" u="sng" dirty="0">
                <a:solidFill>
                  <a:srgbClr val="0000FF"/>
                </a:solidFill>
                <a:latin typeface="Bookman Old Style" pitchFamily="18" charset="0"/>
                <a:ea typeface="Calibri"/>
                <a:cs typeface="Times New Roman"/>
                <a:hlinkClick r:id="rId2"/>
              </a:rPr>
              <a:t>www.ksdetasn.org</a:t>
            </a:r>
            <a:r>
              <a:rPr lang="en-US" sz="2000" b="1" dirty="0">
                <a:latin typeface="Bookman Old Style" pitchFamily="18" charset="0"/>
                <a:ea typeface="Calibri"/>
                <a:cs typeface="Times New Roman"/>
              </a:rPr>
              <a:t>).</a:t>
            </a:r>
            <a:r>
              <a:rPr lang="en-US" sz="1800" dirty="0">
                <a:latin typeface="Bookman Old Style" pitchFamily="18" charset="0"/>
                <a:ea typeface="Calibri"/>
                <a:cs typeface="Times New Roman"/>
              </a:rPr>
              <a:t/>
            </a:r>
            <a:br>
              <a:rPr lang="en-US" sz="1800" dirty="0">
                <a:latin typeface="Bookman Old Style" pitchFamily="18" charset="0"/>
                <a:ea typeface="Calibri"/>
                <a:cs typeface="Times New Roman"/>
              </a:rPr>
            </a:br>
            <a:endParaRPr lang="en-US" sz="2000" dirty="0">
              <a:latin typeface="Bookman Old Style" pitchFamily="18" charset="0"/>
            </a:endParaRPr>
          </a:p>
        </p:txBody>
      </p:sp>
      <p:sp>
        <p:nvSpPr>
          <p:cNvPr id="3" name="Content Placeholder 2"/>
          <p:cNvSpPr>
            <a:spLocks noGrp="1"/>
          </p:cNvSpPr>
          <p:nvPr>
            <p:ph idx="1"/>
          </p:nvPr>
        </p:nvSpPr>
        <p:spPr/>
        <p:txBody>
          <a:bodyPr>
            <a:normAutofit fontScale="92500" lnSpcReduction="10000"/>
          </a:bodyPr>
          <a:lstStyle/>
          <a:p>
            <a:pPr lvl="0">
              <a:spcBef>
                <a:spcPts val="0"/>
              </a:spcBef>
              <a:buFont typeface="Symbol"/>
              <a:buChar char=""/>
            </a:pPr>
            <a:r>
              <a:rPr lang="en-US" sz="1800" dirty="0" err="1">
                <a:latin typeface="Bookman Old Style" pitchFamily="18" charset="0"/>
                <a:ea typeface="Calibri"/>
                <a:cs typeface="Times New Roman"/>
              </a:rPr>
              <a:t>ESI</a:t>
            </a:r>
            <a:r>
              <a:rPr lang="en-US" sz="1800" dirty="0">
                <a:latin typeface="Bookman Old Style" pitchFamily="18" charset="0"/>
                <a:ea typeface="Calibri"/>
                <a:cs typeface="Times New Roman"/>
              </a:rPr>
              <a:t> Resources – The </a:t>
            </a:r>
            <a:r>
              <a:rPr lang="en-US" sz="1800" dirty="0" err="1">
                <a:latin typeface="Bookman Old Style" pitchFamily="18" charset="0"/>
                <a:ea typeface="Calibri"/>
                <a:cs typeface="Times New Roman"/>
              </a:rPr>
              <a:t>ESI</a:t>
            </a:r>
            <a:r>
              <a:rPr lang="en-US" sz="1800" dirty="0">
                <a:latin typeface="Bookman Old Style" pitchFamily="18" charset="0"/>
                <a:ea typeface="Calibri"/>
                <a:cs typeface="Times New Roman"/>
              </a:rPr>
              <a:t> Regulations, the </a:t>
            </a:r>
            <a:r>
              <a:rPr lang="en-US" sz="1800" dirty="0" err="1">
                <a:latin typeface="Bookman Old Style" pitchFamily="18" charset="0"/>
                <a:ea typeface="Calibri"/>
                <a:cs typeface="Times New Roman"/>
              </a:rPr>
              <a:t>ESI</a:t>
            </a:r>
            <a:r>
              <a:rPr lang="en-US" sz="1800" dirty="0">
                <a:latin typeface="Bookman Old Style" pitchFamily="18" charset="0"/>
                <a:ea typeface="Calibri"/>
                <a:cs typeface="Times New Roman"/>
              </a:rPr>
              <a:t> Guidance Document, and numerous resources, including webinars of past trainings and </a:t>
            </a:r>
            <a:r>
              <a:rPr lang="en-US" sz="1800" dirty="0" err="1">
                <a:latin typeface="Bookman Old Style" pitchFamily="18" charset="0"/>
                <a:ea typeface="Calibri"/>
                <a:cs typeface="Times New Roman"/>
              </a:rPr>
              <a:t>KAN</a:t>
            </a:r>
            <a:r>
              <a:rPr lang="en-US" sz="1800" dirty="0">
                <a:latin typeface="Bookman Old Style" pitchFamily="18" charset="0"/>
                <a:ea typeface="Calibri"/>
                <a:cs typeface="Times New Roman"/>
              </a:rPr>
              <a:t>-DIS reporting, to support school and district implementation of the regulations are available on the </a:t>
            </a:r>
            <a:r>
              <a:rPr lang="en-US" sz="1800" dirty="0" err="1">
                <a:latin typeface="Bookman Old Style" pitchFamily="18" charset="0"/>
                <a:ea typeface="Calibri"/>
                <a:cs typeface="Times New Roman"/>
              </a:rPr>
              <a:t>TASN</a:t>
            </a:r>
            <a:r>
              <a:rPr lang="en-US" sz="1800" dirty="0">
                <a:latin typeface="Bookman Old Style" pitchFamily="18" charset="0"/>
                <a:ea typeface="Calibri"/>
                <a:cs typeface="Times New Roman"/>
              </a:rPr>
              <a:t> website.</a:t>
            </a:r>
            <a:endParaRPr lang="en-US" sz="1600" dirty="0">
              <a:latin typeface="Bookman Old Style" pitchFamily="18" charset="0"/>
              <a:ea typeface="Calibri"/>
              <a:cs typeface="Times New Roman"/>
            </a:endParaRPr>
          </a:p>
          <a:p>
            <a:pPr lvl="0">
              <a:spcBef>
                <a:spcPts val="0"/>
              </a:spcBef>
              <a:buFont typeface="Symbol"/>
              <a:buChar char=""/>
            </a:pPr>
            <a:r>
              <a:rPr lang="en-US" sz="1800" dirty="0" err="1">
                <a:latin typeface="Bookman Old Style" pitchFamily="18" charset="0"/>
                <a:ea typeface="Calibri"/>
                <a:cs typeface="Times New Roman"/>
              </a:rPr>
              <a:t>ESI</a:t>
            </a:r>
            <a:r>
              <a:rPr lang="en-US" sz="1800" dirty="0">
                <a:latin typeface="Bookman Old Style" pitchFamily="18" charset="0"/>
                <a:ea typeface="Calibri"/>
                <a:cs typeface="Times New Roman"/>
              </a:rPr>
              <a:t> 101: Part 2 with </a:t>
            </a:r>
            <a:r>
              <a:rPr lang="en-US" sz="1800" dirty="0" err="1">
                <a:latin typeface="Bookman Old Style" pitchFamily="18" charset="0"/>
                <a:ea typeface="Calibri"/>
                <a:cs typeface="Times New Roman"/>
              </a:rPr>
              <a:t>TASN</a:t>
            </a:r>
            <a:r>
              <a:rPr lang="en-US" sz="1800" dirty="0">
                <a:latin typeface="Bookman Old Style" pitchFamily="18" charset="0"/>
                <a:ea typeface="Calibri"/>
                <a:cs typeface="Times New Roman"/>
              </a:rPr>
              <a:t> – A follow up to the state-wide “tour” conducted last year to disseminate basic information about the </a:t>
            </a:r>
            <a:r>
              <a:rPr lang="en-US" sz="1800" dirty="0" err="1">
                <a:latin typeface="Bookman Old Style" pitchFamily="18" charset="0"/>
                <a:ea typeface="Calibri"/>
                <a:cs typeface="Times New Roman"/>
              </a:rPr>
              <a:t>ESI</a:t>
            </a:r>
            <a:r>
              <a:rPr lang="en-US" sz="1800" dirty="0">
                <a:latin typeface="Bookman Old Style" pitchFamily="18" charset="0"/>
                <a:ea typeface="Calibri"/>
                <a:cs typeface="Times New Roman"/>
              </a:rPr>
              <a:t> regulations.  This year, we will be conducting 2-3 hour Part 2 sessions which will focus on assisting districts to determine what training is needed, including support for using data to make those decisions.  These workshops will take place in early October in 4 regional locations.  Locations and registration is available on the </a:t>
            </a:r>
            <a:r>
              <a:rPr lang="en-US" sz="1800" dirty="0" err="1">
                <a:latin typeface="Bookman Old Style" pitchFamily="18" charset="0"/>
                <a:ea typeface="Calibri"/>
                <a:cs typeface="Times New Roman"/>
              </a:rPr>
              <a:t>TASN</a:t>
            </a:r>
            <a:r>
              <a:rPr lang="en-US" sz="1800" dirty="0">
                <a:latin typeface="Bookman Old Style" pitchFamily="18" charset="0"/>
                <a:ea typeface="Calibri"/>
                <a:cs typeface="Times New Roman"/>
              </a:rPr>
              <a:t> website.</a:t>
            </a:r>
            <a:endParaRPr lang="en-US" sz="1600" dirty="0">
              <a:latin typeface="Bookman Old Style" pitchFamily="18" charset="0"/>
              <a:ea typeface="Calibri"/>
              <a:cs typeface="Times New Roman"/>
            </a:endParaRPr>
          </a:p>
          <a:p>
            <a:pPr lvl="0">
              <a:spcBef>
                <a:spcPts val="0"/>
              </a:spcBef>
              <a:buFont typeface="Symbol"/>
              <a:buChar char=""/>
            </a:pPr>
            <a:r>
              <a:rPr lang="en-US" sz="1800" dirty="0">
                <a:latin typeface="Bookman Old Style" pitchFamily="18" charset="0"/>
                <a:ea typeface="Calibri"/>
                <a:cs typeface="Times New Roman"/>
              </a:rPr>
              <a:t>CHAMPS with Randy </a:t>
            </a:r>
            <a:r>
              <a:rPr lang="en-US" sz="1800" dirty="0" err="1">
                <a:latin typeface="Bookman Old Style" pitchFamily="18" charset="0"/>
                <a:ea typeface="Calibri"/>
                <a:cs typeface="Times New Roman"/>
              </a:rPr>
              <a:t>Sprick</a:t>
            </a:r>
            <a:r>
              <a:rPr lang="en-US" sz="1800" dirty="0">
                <a:latin typeface="Bookman Old Style" pitchFamily="18" charset="0"/>
                <a:ea typeface="Calibri"/>
                <a:cs typeface="Times New Roman"/>
              </a:rPr>
              <a:t> – Focuses on good classroom management, supporting the regulations mandate for training, and is appropriate for K-12 teachers. This is a 2-day workshop series for a cost of $50 per person which includes lunch both days as well as either the CHAMPS book or Discipline in the Secondary Classroom book for each participant. Available on the </a:t>
            </a:r>
            <a:r>
              <a:rPr lang="en-US" sz="1800" dirty="0" err="1">
                <a:latin typeface="Bookman Old Style" pitchFamily="18" charset="0"/>
                <a:ea typeface="Calibri"/>
                <a:cs typeface="Times New Roman"/>
              </a:rPr>
              <a:t>TASN</a:t>
            </a:r>
            <a:r>
              <a:rPr lang="en-US" sz="1800" dirty="0">
                <a:latin typeface="Bookman Old Style" pitchFamily="18" charset="0"/>
                <a:ea typeface="Calibri"/>
                <a:cs typeface="Times New Roman"/>
              </a:rPr>
              <a:t> calendar and with active registration links.</a:t>
            </a:r>
            <a:endParaRPr lang="en-US" sz="1600" dirty="0">
              <a:latin typeface="Bookman Old Style" pitchFamily="18" charset="0"/>
              <a:ea typeface="Calibri"/>
              <a:cs typeface="Times New Roman"/>
            </a:endParaRPr>
          </a:p>
          <a:p>
            <a:endParaRPr lang="en-US" sz="1800" dirty="0">
              <a:latin typeface="Bookman Old Style" pitchFamily="18" charset="0"/>
            </a:endParaRPr>
          </a:p>
        </p:txBody>
      </p:sp>
      <p:sp>
        <p:nvSpPr>
          <p:cNvPr id="4" name="Slide Number Placeholder 3"/>
          <p:cNvSpPr>
            <a:spLocks noGrp="1"/>
          </p:cNvSpPr>
          <p:nvPr>
            <p:ph type="sldNum" sz="quarter" idx="12"/>
          </p:nvPr>
        </p:nvSpPr>
        <p:spPr/>
        <p:txBody>
          <a:bodyPr/>
          <a:lstStyle/>
          <a:p>
            <a:fld id="{4ECB7E95-4990-4800-9A11-F608D19284A1}" type="slidenum">
              <a:rPr lang="en-US" smtClean="0"/>
              <a:t>9</a:t>
            </a:fld>
            <a:endParaRPr lang="en-US"/>
          </a:p>
        </p:txBody>
      </p:sp>
    </p:spTree>
    <p:extLst>
      <p:ext uri="{BB962C8B-B14F-4D97-AF65-F5344CB8AC3E}">
        <p14:creationId xmlns:p14="http://schemas.microsoft.com/office/powerpoint/2010/main" val="36607958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8686800" cy="5791200"/>
          </a:xfrm>
        </p:spPr>
        <p:txBody>
          <a:bodyPr>
            <a:noAutofit/>
          </a:bodyPr>
          <a:lstStyle/>
          <a:p>
            <a:pPr lvl="0">
              <a:spcBef>
                <a:spcPts val="0"/>
              </a:spcBef>
              <a:buFont typeface="Symbol"/>
              <a:buChar char=""/>
            </a:pPr>
            <a:r>
              <a:rPr lang="en-US" sz="1600" dirty="0" err="1">
                <a:latin typeface="Bookman Old Style" pitchFamily="18" charset="0"/>
                <a:ea typeface="Calibri"/>
                <a:cs typeface="Times New Roman"/>
              </a:rPr>
              <a:t>ParaPro</a:t>
            </a:r>
            <a:r>
              <a:rPr lang="en-US" sz="1600" dirty="0">
                <a:latin typeface="Bookman Old Style" pitchFamily="18" charset="0"/>
                <a:ea typeface="Calibri"/>
                <a:cs typeface="Times New Roman"/>
              </a:rPr>
              <a:t> with Jane Harris – This is a one-day version of CHAMPS for paraeducators, aides, secretaries, cooks, and other non-certified staff.  The cost for the workshop is $25 and which includes lunch and provides the accompanying book. Available on the </a:t>
            </a:r>
            <a:r>
              <a:rPr lang="en-US" sz="1600" dirty="0" err="1">
                <a:latin typeface="Bookman Old Style" pitchFamily="18" charset="0"/>
                <a:ea typeface="Calibri"/>
                <a:cs typeface="Times New Roman"/>
              </a:rPr>
              <a:t>TASN</a:t>
            </a:r>
            <a:r>
              <a:rPr lang="en-US" sz="1600" dirty="0">
                <a:latin typeface="Bookman Old Style" pitchFamily="18" charset="0"/>
                <a:ea typeface="Calibri"/>
                <a:cs typeface="Times New Roman"/>
              </a:rPr>
              <a:t> calendar and with active registration links.</a:t>
            </a:r>
          </a:p>
          <a:p>
            <a:pPr lvl="0">
              <a:spcBef>
                <a:spcPts val="0"/>
              </a:spcBef>
              <a:buFont typeface="Symbol"/>
              <a:buChar char=""/>
            </a:pPr>
            <a:r>
              <a:rPr lang="en-US" sz="1600" dirty="0" err="1">
                <a:latin typeface="Bookman Old Style" pitchFamily="18" charset="0"/>
                <a:ea typeface="Calibri"/>
                <a:cs typeface="Times New Roman"/>
              </a:rPr>
              <a:t>ESI</a:t>
            </a:r>
            <a:r>
              <a:rPr lang="en-US" sz="1600" dirty="0">
                <a:latin typeface="Bookman Old Style" pitchFamily="18" charset="0"/>
                <a:ea typeface="Calibri"/>
                <a:cs typeface="Times New Roman"/>
              </a:rPr>
              <a:t> 101: Early Childhood Focus –   These will be 2-3 hour sessions focusing on disseminating information about the regulations pertaining to early childhood settings.  These workshops will also take place in early October in 4 regional locations.  Locations and registration are available on the </a:t>
            </a:r>
            <a:r>
              <a:rPr lang="en-US" sz="1600" dirty="0" err="1">
                <a:latin typeface="Bookman Old Style" pitchFamily="18" charset="0"/>
                <a:ea typeface="Calibri"/>
                <a:cs typeface="Times New Roman"/>
              </a:rPr>
              <a:t>TASN</a:t>
            </a:r>
            <a:r>
              <a:rPr lang="en-US" sz="1600" dirty="0">
                <a:latin typeface="Bookman Old Style" pitchFamily="18" charset="0"/>
                <a:ea typeface="Calibri"/>
                <a:cs typeface="Times New Roman"/>
              </a:rPr>
              <a:t> website.  </a:t>
            </a:r>
          </a:p>
          <a:p>
            <a:pPr lvl="0">
              <a:spcBef>
                <a:spcPts val="0"/>
              </a:spcBef>
              <a:buFont typeface="Symbol"/>
              <a:buChar char=""/>
            </a:pPr>
            <a:r>
              <a:rPr lang="en-US" sz="1600" dirty="0">
                <a:latin typeface="Bookman Old Style" pitchFamily="18" charset="0"/>
                <a:ea typeface="Calibri"/>
                <a:cs typeface="Times New Roman"/>
              </a:rPr>
              <a:t>Safety First – Also for early childhood, a one day training that provides an early childhood emergency safety intervention curriculum,  including de-escalation and introduces information regarding appropriate use, if ever, of physical restraint.   Information is available on the </a:t>
            </a:r>
            <a:r>
              <a:rPr lang="en-US" sz="1600" dirty="0" err="1">
                <a:latin typeface="Bookman Old Style" pitchFamily="18" charset="0"/>
                <a:ea typeface="Calibri"/>
                <a:cs typeface="Times New Roman"/>
              </a:rPr>
              <a:t>TASN</a:t>
            </a:r>
            <a:r>
              <a:rPr lang="en-US" sz="1600" dirty="0">
                <a:latin typeface="Bookman Old Style" pitchFamily="18" charset="0"/>
                <a:ea typeface="Calibri"/>
                <a:cs typeface="Times New Roman"/>
              </a:rPr>
              <a:t> website.</a:t>
            </a:r>
          </a:p>
          <a:p>
            <a:pPr lvl="0">
              <a:spcBef>
                <a:spcPts val="0"/>
              </a:spcBef>
              <a:buFont typeface="Symbol"/>
              <a:buChar char=""/>
            </a:pPr>
            <a:r>
              <a:rPr lang="en-US" sz="1600" dirty="0">
                <a:latin typeface="Bookman Old Style" pitchFamily="18" charset="0"/>
                <a:ea typeface="Calibri"/>
                <a:cs typeface="Times New Roman"/>
              </a:rPr>
              <a:t>Support for Bus Drivers – KSDE has purchased training kits and has distributed the kits to each transportation supervisor in the state.  The kit is a product of Safe and Civil Schools called “In the Driver’s Seat”.  It is a comprehensive multimedia program that guides transportation departments in creating and maintaining a safe, responsible, and positive school bus climate through effective student behavior management.  Safe and Civil schools is providing webinars to assist transportation supervisors in the implementation and effective use of this excellent resource.  Information is available on the </a:t>
            </a:r>
            <a:r>
              <a:rPr lang="en-US" sz="1600" dirty="0" err="1">
                <a:latin typeface="Bookman Old Style" pitchFamily="18" charset="0"/>
                <a:ea typeface="Calibri"/>
                <a:cs typeface="Times New Roman"/>
              </a:rPr>
              <a:t>TASN</a:t>
            </a:r>
            <a:r>
              <a:rPr lang="en-US" sz="1600" dirty="0">
                <a:latin typeface="Bookman Old Style" pitchFamily="18" charset="0"/>
                <a:ea typeface="Calibri"/>
                <a:cs typeface="Times New Roman"/>
              </a:rPr>
              <a:t> website.</a:t>
            </a:r>
          </a:p>
        </p:txBody>
      </p:sp>
      <p:sp>
        <p:nvSpPr>
          <p:cNvPr id="4" name="Slide Number Placeholder 3"/>
          <p:cNvSpPr>
            <a:spLocks noGrp="1"/>
          </p:cNvSpPr>
          <p:nvPr>
            <p:ph type="sldNum" sz="quarter" idx="12"/>
          </p:nvPr>
        </p:nvSpPr>
        <p:spPr/>
        <p:txBody>
          <a:bodyPr/>
          <a:lstStyle/>
          <a:p>
            <a:fld id="{4ECB7E95-4990-4800-9A11-F608D19284A1}" type="slidenum">
              <a:rPr lang="en-US" smtClean="0"/>
              <a:t>10</a:t>
            </a:fld>
            <a:endParaRPr lang="en-US"/>
          </a:p>
        </p:txBody>
      </p:sp>
    </p:spTree>
    <p:extLst>
      <p:ext uri="{BB962C8B-B14F-4D97-AF65-F5344CB8AC3E}">
        <p14:creationId xmlns:p14="http://schemas.microsoft.com/office/powerpoint/2010/main" val="992300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marL="0" marR="0">
              <a:spcBef>
                <a:spcPts val="0"/>
              </a:spcBef>
              <a:spcAft>
                <a:spcPts val="0"/>
              </a:spcAft>
            </a:pPr>
            <a:r>
              <a:rPr lang="en-US" b="1" u="sng" dirty="0">
                <a:latin typeface="Bookman Old Style" pitchFamily="18" charset="0"/>
                <a:ea typeface="Calibri"/>
                <a:cs typeface="Times New Roman"/>
              </a:rPr>
              <a:t>Questions</a:t>
            </a: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a:xfrm>
            <a:off x="533400" y="1447800"/>
            <a:ext cx="8229600" cy="5334000"/>
          </a:xfrm>
        </p:spPr>
        <p:txBody>
          <a:bodyPr>
            <a:normAutofit fontScale="92500" lnSpcReduction="20000"/>
          </a:bodyPr>
          <a:lstStyle/>
          <a:p>
            <a:pPr marL="0" marR="0" indent="0">
              <a:spcBef>
                <a:spcPts val="0"/>
              </a:spcBef>
              <a:spcAft>
                <a:spcPts val="0"/>
              </a:spcAft>
              <a:buNone/>
            </a:pPr>
            <a:r>
              <a:rPr lang="en-US" sz="2000" dirty="0">
                <a:latin typeface="Bookman Old Style" pitchFamily="18" charset="0"/>
                <a:ea typeface="Calibri"/>
                <a:cs typeface="Times New Roman"/>
              </a:rPr>
              <a:t>The </a:t>
            </a:r>
            <a:r>
              <a:rPr lang="en-US" sz="2000" dirty="0" err="1">
                <a:latin typeface="Bookman Old Style" pitchFamily="18" charset="0"/>
                <a:ea typeface="Calibri"/>
                <a:cs typeface="Times New Roman"/>
              </a:rPr>
              <a:t>ECSET</a:t>
            </a:r>
            <a:r>
              <a:rPr lang="en-US" sz="2000" dirty="0">
                <a:latin typeface="Bookman Old Style" pitchFamily="18" charset="0"/>
                <a:ea typeface="Calibri"/>
                <a:cs typeface="Times New Roman"/>
              </a:rPr>
              <a:t> team welcomes and appreciates the opportunities to have on-going dialogue about the Kansas State Board of Education regulations on </a:t>
            </a:r>
            <a:r>
              <a:rPr lang="en-US" sz="2000" dirty="0" err="1">
                <a:latin typeface="Bookman Old Style" pitchFamily="18" charset="0"/>
                <a:ea typeface="Calibri"/>
                <a:cs typeface="Times New Roman"/>
              </a:rPr>
              <a:t>ESI</a:t>
            </a:r>
            <a:r>
              <a:rPr lang="en-US" sz="2000" dirty="0">
                <a:latin typeface="Bookman Old Style" pitchFamily="18" charset="0"/>
                <a:ea typeface="Calibri"/>
                <a:cs typeface="Times New Roman"/>
              </a:rPr>
              <a:t> and how the regulations support addressing behavior in a positive and meaningful way across all school settings with all students.  Please feel free to contact Jana </a:t>
            </a:r>
            <a:r>
              <a:rPr lang="en-US" sz="2000" dirty="0" err="1">
                <a:latin typeface="Bookman Old Style" pitchFamily="18" charset="0"/>
                <a:ea typeface="Calibri"/>
                <a:cs typeface="Times New Roman"/>
              </a:rPr>
              <a:t>Rosborough</a:t>
            </a:r>
            <a:r>
              <a:rPr lang="en-US" sz="2000" dirty="0">
                <a:latin typeface="Bookman Old Style" pitchFamily="18" charset="0"/>
                <a:ea typeface="Calibri"/>
                <a:cs typeface="Times New Roman"/>
              </a:rPr>
              <a:t>, </a:t>
            </a:r>
            <a:r>
              <a:rPr lang="en-US" sz="2000" u="sng" dirty="0">
                <a:solidFill>
                  <a:srgbClr val="0000FF"/>
                </a:solidFill>
                <a:latin typeface="Bookman Old Style" pitchFamily="18" charset="0"/>
                <a:ea typeface="Calibri"/>
                <a:cs typeface="Times New Roman"/>
                <a:hlinkClick r:id="rId2"/>
              </a:rPr>
              <a:t>jrosborough@ksde.org</a:t>
            </a:r>
            <a:r>
              <a:rPr lang="en-US" sz="2000" dirty="0">
                <a:latin typeface="Bookman Old Style" pitchFamily="18" charset="0"/>
                <a:ea typeface="Calibri"/>
                <a:cs typeface="Times New Roman"/>
              </a:rPr>
              <a:t>, or any of the </a:t>
            </a:r>
            <a:r>
              <a:rPr lang="en-US" sz="2000" dirty="0" err="1">
                <a:latin typeface="Bookman Old Style" pitchFamily="18" charset="0"/>
                <a:ea typeface="Calibri"/>
                <a:cs typeface="Times New Roman"/>
              </a:rPr>
              <a:t>ECSET</a:t>
            </a:r>
            <a:r>
              <a:rPr lang="en-US" sz="2000" dirty="0">
                <a:latin typeface="Bookman Old Style" pitchFamily="18" charset="0"/>
                <a:ea typeface="Calibri"/>
                <a:cs typeface="Times New Roman"/>
              </a:rPr>
              <a:t> team with any questions or concerns.  School and district personnel can also request assistance through the Technical Assistance System Network (</a:t>
            </a:r>
            <a:r>
              <a:rPr lang="en-US" sz="2000" dirty="0" err="1">
                <a:latin typeface="Bookman Old Style" pitchFamily="18" charset="0"/>
                <a:ea typeface="Calibri"/>
                <a:cs typeface="Times New Roman"/>
              </a:rPr>
              <a:t>TASN</a:t>
            </a:r>
            <a:r>
              <a:rPr lang="en-US" sz="2000" dirty="0">
                <a:latin typeface="Bookman Old Style" pitchFamily="18" charset="0"/>
                <a:ea typeface="Calibri"/>
                <a:cs typeface="Times New Roman"/>
              </a:rPr>
              <a:t>) (</a:t>
            </a:r>
            <a:r>
              <a:rPr lang="en-US" sz="2000" u="sng" dirty="0">
                <a:solidFill>
                  <a:srgbClr val="0000FF"/>
                </a:solidFill>
                <a:latin typeface="Bookman Old Style" pitchFamily="18" charset="0"/>
                <a:ea typeface="Calibri"/>
                <a:cs typeface="Times New Roman"/>
                <a:hlinkClick r:id="rId3"/>
              </a:rPr>
              <a:t>www.ksdetasn.org</a:t>
            </a:r>
            <a:r>
              <a:rPr lang="en-US" sz="2000" dirty="0">
                <a:latin typeface="Bookman Old Style" pitchFamily="18" charset="0"/>
                <a:ea typeface="Calibri"/>
                <a:cs typeface="Times New Roman"/>
              </a:rPr>
              <a:t>) or by calling 1-800-203-9462. </a:t>
            </a:r>
          </a:p>
          <a:p>
            <a:pPr marL="0" marR="228600" indent="0" algn="ctr" fontAlgn="ctr">
              <a:lnSpc>
                <a:spcPct val="120000"/>
              </a:lnSpc>
              <a:spcBef>
                <a:spcPts val="0"/>
              </a:spcBef>
              <a:spcAft>
                <a:spcPts val="0"/>
              </a:spcAft>
              <a:buNone/>
            </a:pPr>
            <a:endParaRPr lang="en-US" sz="2000" b="1" dirty="0" smtClean="0">
              <a:solidFill>
                <a:srgbClr val="000000"/>
              </a:solidFill>
              <a:ea typeface="Calibri"/>
              <a:cs typeface="Times New Roman"/>
            </a:endParaRPr>
          </a:p>
          <a:p>
            <a:pPr marL="0" marR="228600" indent="0" algn="ctr" fontAlgn="ctr">
              <a:lnSpc>
                <a:spcPct val="120000"/>
              </a:lnSpc>
              <a:spcBef>
                <a:spcPts val="0"/>
              </a:spcBef>
              <a:spcAft>
                <a:spcPts val="0"/>
              </a:spcAft>
              <a:buNone/>
            </a:pPr>
            <a:endParaRPr lang="en-US" sz="2000" b="1" dirty="0" smtClean="0">
              <a:solidFill>
                <a:srgbClr val="000000"/>
              </a:solidFill>
              <a:ea typeface="Calibri"/>
              <a:cs typeface="Times New Roman"/>
            </a:endParaRPr>
          </a:p>
          <a:p>
            <a:pPr marL="0" marR="228600" indent="0" algn="ctr" fontAlgn="ctr">
              <a:lnSpc>
                <a:spcPct val="120000"/>
              </a:lnSpc>
              <a:spcBef>
                <a:spcPts val="0"/>
              </a:spcBef>
              <a:spcAft>
                <a:spcPts val="0"/>
              </a:spcAft>
              <a:buNone/>
            </a:pPr>
            <a:endParaRPr lang="en-US" sz="2000" b="1" dirty="0">
              <a:solidFill>
                <a:srgbClr val="000000"/>
              </a:solidFill>
              <a:ea typeface="Calibri"/>
              <a:cs typeface="Times New Roman"/>
            </a:endParaRPr>
          </a:p>
          <a:p>
            <a:pPr marL="0" marR="228600" indent="0" algn="ctr" fontAlgn="ctr">
              <a:lnSpc>
                <a:spcPct val="120000"/>
              </a:lnSpc>
              <a:spcBef>
                <a:spcPts val="0"/>
              </a:spcBef>
              <a:spcAft>
                <a:spcPts val="0"/>
              </a:spcAft>
              <a:buNone/>
            </a:pPr>
            <a:endParaRPr lang="en-US" sz="2000" b="1" dirty="0">
              <a:solidFill>
                <a:srgbClr val="000000"/>
              </a:solidFill>
              <a:ea typeface="Calibri"/>
              <a:cs typeface="Times New Roman"/>
            </a:endParaRPr>
          </a:p>
          <a:p>
            <a:pPr marL="0" marR="228600" indent="0" algn="ctr" fontAlgn="ctr">
              <a:lnSpc>
                <a:spcPct val="120000"/>
              </a:lnSpc>
              <a:spcBef>
                <a:spcPts val="0"/>
              </a:spcBef>
              <a:spcAft>
                <a:spcPts val="0"/>
              </a:spcAft>
              <a:buNone/>
            </a:pPr>
            <a:r>
              <a:rPr lang="en-US" sz="1900" b="1" dirty="0" smtClean="0">
                <a:solidFill>
                  <a:srgbClr val="000000"/>
                </a:solidFill>
                <a:ea typeface="Calibri"/>
                <a:cs typeface="Times New Roman"/>
              </a:rPr>
              <a:t>An </a:t>
            </a:r>
            <a:r>
              <a:rPr lang="en-US" sz="1900" b="1" dirty="0">
                <a:solidFill>
                  <a:srgbClr val="000000"/>
                </a:solidFill>
                <a:ea typeface="Calibri"/>
                <a:cs typeface="Times New Roman"/>
              </a:rPr>
              <a:t>Equal Employment/Educational Opportunity Agency</a:t>
            </a:r>
            <a:endParaRPr lang="en-US" sz="1700" dirty="0">
              <a:ea typeface="Calibri"/>
              <a:cs typeface="Times New Roman"/>
            </a:endParaRPr>
          </a:p>
          <a:p>
            <a:pPr marL="0" marR="228600" indent="0" algn="ctr" fontAlgn="ctr">
              <a:lnSpc>
                <a:spcPct val="120000"/>
              </a:lnSpc>
              <a:spcBef>
                <a:spcPts val="0"/>
              </a:spcBef>
              <a:spcAft>
                <a:spcPts val="0"/>
              </a:spcAft>
              <a:buNone/>
            </a:pPr>
            <a:endParaRPr lang="en-US" sz="1700" dirty="0">
              <a:ea typeface="Calibri"/>
              <a:cs typeface="Times New Roman"/>
            </a:endParaRPr>
          </a:p>
          <a:p>
            <a:pPr marL="0" marR="228600" indent="0" algn="ctr" fontAlgn="ctr">
              <a:lnSpc>
                <a:spcPct val="120000"/>
              </a:lnSpc>
              <a:spcBef>
                <a:spcPts val="0"/>
              </a:spcBef>
              <a:spcAft>
                <a:spcPts val="0"/>
              </a:spcAft>
              <a:buNone/>
            </a:pPr>
            <a:r>
              <a:rPr lang="en-US" sz="1900" dirty="0">
                <a:solidFill>
                  <a:srgbClr val="000000"/>
                </a:solidFill>
                <a:ea typeface="Calibri"/>
                <a:cs typeface="Times New Roman"/>
              </a:rPr>
              <a:t>The Kansas State Department of Education does not discriminate on the basis of race, color, national origin, sex, disability, or age in its programs and activities. The following person has been designated to handle inquiries regarding the non-discrimination policies: KSDE General Counsel, 120 SE 10th Ave., Topeka, KS 66612; 785-296-3201.</a:t>
            </a:r>
            <a:endParaRPr lang="en-US" sz="1700" dirty="0">
              <a:ea typeface="Calibri"/>
              <a:cs typeface="Times New Roman"/>
            </a:endParaRPr>
          </a:p>
        </p:txBody>
      </p:sp>
      <p:sp>
        <p:nvSpPr>
          <p:cNvPr id="4" name="Slide Number Placeholder 3"/>
          <p:cNvSpPr>
            <a:spLocks noGrp="1"/>
          </p:cNvSpPr>
          <p:nvPr>
            <p:ph type="sldNum" sz="quarter" idx="12"/>
          </p:nvPr>
        </p:nvSpPr>
        <p:spPr/>
        <p:txBody>
          <a:bodyPr/>
          <a:lstStyle/>
          <a:p>
            <a:fld id="{4ECB7E95-4990-4800-9A11-F608D19284A1}" type="slidenum">
              <a:rPr lang="en-US" smtClean="0"/>
              <a:t>11</a:t>
            </a:fld>
            <a:endParaRPr lang="en-US"/>
          </a:p>
        </p:txBody>
      </p:sp>
    </p:spTree>
    <p:extLst>
      <p:ext uri="{BB962C8B-B14F-4D97-AF65-F5344CB8AC3E}">
        <p14:creationId xmlns:p14="http://schemas.microsoft.com/office/powerpoint/2010/main" val="35809824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430</Words>
  <Application>Microsoft Office PowerPoint</Application>
  <PresentationFormat>On-screen Show (4:3)</PresentationFormat>
  <Paragraphs>49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Kansas State Board of Education Regulations on Emergency Safety Intervention (ESI) –   Clarification</vt:lpstr>
      <vt:lpstr>Purpose </vt:lpstr>
      <vt:lpstr>PowerPoint Presentation</vt:lpstr>
      <vt:lpstr>History </vt:lpstr>
      <vt:lpstr>PowerPoint Presentation</vt:lpstr>
      <vt:lpstr>PowerPoint Presentation</vt:lpstr>
      <vt:lpstr>Clarifications  </vt:lpstr>
      <vt:lpstr>PowerPoint Presentation</vt:lpstr>
      <vt:lpstr>KSDE Supported (Free or Low-Cost) Training and Guidance  All resources and opportunities listed below are available through TASN (www.ksdetasn.org). </vt:lpstr>
      <vt:lpstr>PowerPoint Presentation</vt:lpstr>
      <vt:lpstr>Questions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Kansas State Board of Education Regulations on Emergency Safety Intervention (ESI) – Clarification</dc:title>
  <dc:creator>DCEC Linda</dc:creator>
  <cp:lastModifiedBy>DCEC Linda</cp:lastModifiedBy>
  <cp:revision>15</cp:revision>
  <dcterms:created xsi:type="dcterms:W3CDTF">2013-09-09T19:04:50Z</dcterms:created>
  <dcterms:modified xsi:type="dcterms:W3CDTF">2013-09-09T20:27:08Z</dcterms:modified>
</cp:coreProperties>
</file>